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77" r:id="rId4"/>
    <p:sldId id="259" r:id="rId5"/>
    <p:sldId id="276" r:id="rId6"/>
    <p:sldId id="260" r:id="rId7"/>
    <p:sldId id="278" r:id="rId8"/>
    <p:sldId id="281" r:id="rId9"/>
    <p:sldId id="284" r:id="rId10"/>
    <p:sldId id="279" r:id="rId11"/>
    <p:sldId id="262" r:id="rId12"/>
    <p:sldId id="280" r:id="rId13"/>
    <p:sldId id="263" r:id="rId14"/>
    <p:sldId id="264" r:id="rId15"/>
    <p:sldId id="282" r:id="rId16"/>
    <p:sldId id="265" r:id="rId17"/>
    <p:sldId id="266" r:id="rId18"/>
    <p:sldId id="267" r:id="rId19"/>
    <p:sldId id="268" r:id="rId20"/>
    <p:sldId id="272" r:id="rId21"/>
    <p:sldId id="270" r:id="rId22"/>
    <p:sldId id="285" r:id="rId23"/>
    <p:sldId id="271" r:id="rId24"/>
    <p:sldId id="273" r:id="rId25"/>
    <p:sldId id="274" r:id="rId26"/>
    <p:sldId id="275" r:id="rId27"/>
    <p:sldId id="26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6982" autoAdjust="0"/>
  </p:normalViewPr>
  <p:slideViewPr>
    <p:cSldViewPr>
      <p:cViewPr>
        <p:scale>
          <a:sx n="50" d="100"/>
          <a:sy n="50" d="100"/>
        </p:scale>
        <p:origin x="1194" y="10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64C0C-8235-4A8E-8BB4-CFA5633E16B0}" type="datetimeFigureOut">
              <a:rPr kumimoji="1" lang="ja-JP" altLang="en-US" smtClean="0"/>
              <a:t>2016/6/14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BA3D4-6E88-45EB-A671-EC5AF67C0280}" type="slidenum">
              <a:rPr kumimoji="1" lang="ja-JP" altLang="en-US" smtClean="0"/>
              <a:t>‹#›</a:t>
            </a:fld>
            <a:endParaRPr kumimoji="1" lang="ja-JP" altLang="en-US"/>
          </a:p>
        </p:txBody>
      </p:sp>
    </p:spTree>
    <p:extLst>
      <p:ext uri="{BB962C8B-B14F-4D97-AF65-F5344CB8AC3E}">
        <p14:creationId xmlns:p14="http://schemas.microsoft.com/office/powerpoint/2010/main" val="18144430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1BA3D4-6E88-45EB-A671-EC5AF67C0280}" type="slidenum">
              <a:rPr kumimoji="1" lang="ja-JP" altLang="en-US" smtClean="0"/>
              <a:t>8</a:t>
            </a:fld>
            <a:endParaRPr kumimoji="1" lang="ja-JP" altLang="en-US"/>
          </a:p>
        </p:txBody>
      </p:sp>
    </p:spTree>
    <p:extLst>
      <p:ext uri="{BB962C8B-B14F-4D97-AF65-F5344CB8AC3E}">
        <p14:creationId xmlns:p14="http://schemas.microsoft.com/office/powerpoint/2010/main" val="375501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A1BA3D4-6E88-45EB-A671-EC5AF67C0280}" type="slidenum">
              <a:rPr kumimoji="1" lang="ja-JP" altLang="en-US" smtClean="0"/>
              <a:t>9</a:t>
            </a:fld>
            <a:endParaRPr kumimoji="1" lang="ja-JP" altLang="en-US"/>
          </a:p>
        </p:txBody>
      </p:sp>
    </p:spTree>
    <p:extLst>
      <p:ext uri="{BB962C8B-B14F-4D97-AF65-F5344CB8AC3E}">
        <p14:creationId xmlns:p14="http://schemas.microsoft.com/office/powerpoint/2010/main" val="1591275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ja-JP" altLang="en-US" smtClean="0"/>
              <a:t>カント</a:t>
            </a:r>
            <a:endParaRPr kumimoji="1" lang="ja-JP" altLang="en-US"/>
          </a:p>
        </p:txBody>
      </p:sp>
      <p:sp>
        <p:nvSpPr>
          <p:cNvPr id="3" name="Subtitle 2"/>
          <p:cNvSpPr>
            <a:spLocks noGrp="1"/>
          </p:cNvSpPr>
          <p:nvPr>
            <p:ph type="subTitle" idx="1"/>
          </p:nvPr>
        </p:nvSpPr>
        <p:spPr/>
        <p:txBody>
          <a:bodyPr/>
          <a:lstStyle/>
          <a:p>
            <a:endParaRPr kumimoji="1" lang="ja-JP"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2057400"/>
          </a:xfrm>
        </p:spPr>
        <p:txBody>
          <a:bodyPr>
            <a:normAutofit/>
          </a:bodyPr>
          <a:lstStyle/>
          <a:p>
            <a:r>
              <a:rPr kumimoji="1" lang="ja-JP" altLang="en-US" sz="1800" dirty="0" smtClean="0"/>
              <a:t>物自体</a:t>
            </a:r>
            <a:endParaRPr kumimoji="1" lang="en-US" altLang="ja-JP" sz="1800" dirty="0" smtClean="0"/>
          </a:p>
          <a:p>
            <a:pPr lvl="1"/>
            <a:r>
              <a:rPr kumimoji="1" lang="ja-JP" altLang="en-US" sz="1400" dirty="0" smtClean="0"/>
              <a:t>対象のあるがままの姿</a:t>
            </a:r>
            <a:endParaRPr kumimoji="1" lang="en-US" altLang="ja-JP" sz="1400" dirty="0" smtClean="0"/>
          </a:p>
          <a:p>
            <a:r>
              <a:rPr kumimoji="1" lang="ja-JP" altLang="en-US" sz="1800" dirty="0" smtClean="0"/>
              <a:t>現象</a:t>
            </a:r>
            <a:endParaRPr kumimoji="1" lang="en-US" altLang="ja-JP" sz="1800" dirty="0" smtClean="0"/>
          </a:p>
          <a:p>
            <a:pPr lvl="1"/>
            <a:r>
              <a:rPr kumimoji="1" lang="ja-JP" altLang="en-US" sz="1400" dirty="0" smtClean="0"/>
              <a:t>私たちに対して現れる姿</a:t>
            </a:r>
            <a:endParaRPr kumimoji="1" lang="en-US" altLang="ja-JP" sz="1400" dirty="0" smtClean="0"/>
          </a:p>
          <a:p>
            <a:r>
              <a:rPr kumimoji="1" lang="ja-JP" altLang="en-US" sz="1800" dirty="0"/>
              <a:t>私</a:t>
            </a:r>
            <a:r>
              <a:rPr kumimoji="1" lang="ja-JP" altLang="en-US" sz="1800" dirty="0" smtClean="0"/>
              <a:t>たちの</a:t>
            </a:r>
            <a:r>
              <a:rPr kumimoji="1" lang="ja-JP" altLang="en-US" sz="1800" dirty="0"/>
              <a:t>認識</a:t>
            </a:r>
            <a:endParaRPr kumimoji="1" lang="en-US" altLang="ja-JP" sz="1800" dirty="0" smtClean="0"/>
          </a:p>
          <a:p>
            <a:pPr lvl="1"/>
            <a:r>
              <a:rPr kumimoji="1" lang="ja-JP" altLang="en-US" sz="1400" dirty="0" smtClean="0"/>
              <a:t>私達が認識する対象は「物自体」ではなく「現象」にすぎない。</a:t>
            </a:r>
            <a:endParaRPr kumimoji="1" lang="en-US" altLang="ja-JP" sz="1400" dirty="0" smtClean="0"/>
          </a:p>
          <a:p>
            <a:pPr lvl="1"/>
            <a:r>
              <a:rPr kumimoji="1" lang="ja-JP" altLang="en-US" sz="1400" dirty="0" smtClean="0"/>
              <a:t>対象は「物自体」として存在はしているけど、私たちはそのあるがままの姿を捉えることはできない。</a:t>
            </a:r>
            <a:endParaRPr kumimoji="1" lang="ja-JP" altLang="en-US" sz="1400" dirty="0"/>
          </a:p>
        </p:txBody>
      </p:sp>
      <p:sp>
        <p:nvSpPr>
          <p:cNvPr id="4" name="正方形/長方形 3"/>
          <p:cNvSpPr/>
          <p:nvPr/>
        </p:nvSpPr>
        <p:spPr>
          <a:xfrm>
            <a:off x="891540" y="1668780"/>
            <a:ext cx="432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91540" y="2247900"/>
            <a:ext cx="234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101340" y="3147060"/>
            <a:ext cx="34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419600" y="3147060"/>
            <a:ext cx="180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905000" y="3406140"/>
            <a:ext cx="34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828800" y="1981200"/>
            <a:ext cx="486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415540" y="2567940"/>
            <a:ext cx="360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133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2057400"/>
          </a:xfrm>
        </p:spPr>
        <p:txBody>
          <a:bodyPr>
            <a:normAutofit/>
          </a:bodyPr>
          <a:lstStyle/>
          <a:p>
            <a:r>
              <a:rPr kumimoji="1" lang="ja-JP" altLang="en-US" sz="1800" dirty="0" smtClean="0"/>
              <a:t>物自体</a:t>
            </a:r>
            <a:endParaRPr kumimoji="1" lang="en-US" altLang="ja-JP" sz="1800" dirty="0" smtClean="0"/>
          </a:p>
          <a:p>
            <a:pPr lvl="1"/>
            <a:r>
              <a:rPr kumimoji="1" lang="ja-JP" altLang="en-US" sz="1400" dirty="0" smtClean="0"/>
              <a:t>対象のあるがままの姿</a:t>
            </a:r>
            <a:endParaRPr kumimoji="1" lang="en-US" altLang="ja-JP" sz="1400" dirty="0" smtClean="0"/>
          </a:p>
          <a:p>
            <a:r>
              <a:rPr kumimoji="1" lang="ja-JP" altLang="en-US" sz="1800" dirty="0" smtClean="0"/>
              <a:t>現象</a:t>
            </a:r>
            <a:endParaRPr kumimoji="1" lang="en-US" altLang="ja-JP" sz="1800" dirty="0" smtClean="0"/>
          </a:p>
          <a:p>
            <a:pPr lvl="1"/>
            <a:r>
              <a:rPr kumimoji="1" lang="ja-JP" altLang="en-US" sz="1400" dirty="0" smtClean="0"/>
              <a:t>私たちに対して現れる姿</a:t>
            </a:r>
            <a:endParaRPr kumimoji="1" lang="en-US" altLang="ja-JP" sz="1400" dirty="0" smtClean="0"/>
          </a:p>
          <a:p>
            <a:r>
              <a:rPr kumimoji="1" lang="ja-JP" altLang="en-US" sz="1800" dirty="0"/>
              <a:t>私</a:t>
            </a:r>
            <a:r>
              <a:rPr kumimoji="1" lang="ja-JP" altLang="en-US" sz="1800" dirty="0" smtClean="0"/>
              <a:t>たちの</a:t>
            </a:r>
            <a:r>
              <a:rPr kumimoji="1" lang="ja-JP" altLang="en-US" sz="1800" dirty="0"/>
              <a:t>認識</a:t>
            </a:r>
            <a:endParaRPr kumimoji="1" lang="en-US" altLang="ja-JP" sz="1800" dirty="0" smtClean="0"/>
          </a:p>
          <a:p>
            <a:pPr lvl="1"/>
            <a:r>
              <a:rPr kumimoji="1" lang="ja-JP" altLang="en-US" sz="1400" dirty="0" smtClean="0"/>
              <a:t>私達が認識する対象は「物自体」ではなく「現象」にすぎない。</a:t>
            </a:r>
            <a:endParaRPr kumimoji="1" lang="en-US" altLang="ja-JP" sz="1400" dirty="0" smtClean="0"/>
          </a:p>
          <a:p>
            <a:pPr lvl="1"/>
            <a:r>
              <a:rPr kumimoji="1" lang="ja-JP" altLang="en-US" sz="1400" dirty="0" smtClean="0"/>
              <a:t>対象は「物自体」として存在はしているけど、私たちはそのあるがままの姿を捉えることはできない。</a:t>
            </a:r>
            <a:endParaRPr kumimoji="1" lang="ja-JP" altLang="en-US" sz="1400" dirty="0"/>
          </a:p>
        </p:txBody>
      </p:sp>
      <p:sp>
        <p:nvSpPr>
          <p:cNvPr id="4" name="正方形/長方形 3"/>
          <p:cNvSpPr/>
          <p:nvPr/>
        </p:nvSpPr>
        <p:spPr>
          <a:xfrm>
            <a:off x="891540" y="1668780"/>
            <a:ext cx="432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91540" y="2247900"/>
            <a:ext cx="234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101340" y="3147060"/>
            <a:ext cx="34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419600" y="3147060"/>
            <a:ext cx="180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905000" y="3406140"/>
            <a:ext cx="34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828800" y="1981200"/>
            <a:ext cx="486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415540" y="2567940"/>
            <a:ext cx="360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2667000"/>
          </a:xfrm>
        </p:spPr>
        <p:txBody>
          <a:bodyPr>
            <a:normAutofit/>
          </a:bodyPr>
          <a:lstStyle/>
          <a:p>
            <a:r>
              <a:rPr kumimoji="1" lang="ja-JP" altLang="en-US" sz="2000" dirty="0" smtClean="0"/>
              <a:t>感性のア・プリオリな形式</a:t>
            </a:r>
            <a:endParaRPr kumimoji="1" lang="en-US" altLang="ja-JP" sz="2000" dirty="0" smtClean="0"/>
          </a:p>
          <a:p>
            <a:pPr lvl="1"/>
            <a:r>
              <a:rPr kumimoji="1" lang="ja-JP" altLang="en-US" sz="1400" dirty="0" smtClean="0"/>
              <a:t>「空間」と「時間」</a:t>
            </a:r>
            <a:endParaRPr kumimoji="1" lang="en-US" altLang="ja-JP" sz="1400" dirty="0" smtClean="0"/>
          </a:p>
          <a:p>
            <a:pPr lvl="1"/>
            <a:r>
              <a:rPr kumimoji="1" lang="ja-JP" altLang="en-US" sz="1400" dirty="0" smtClean="0"/>
              <a:t>物体を取り除いても、その物体が占めていた空間は残る</a:t>
            </a:r>
            <a:endParaRPr kumimoji="1" lang="en-US" altLang="ja-JP" sz="1400" dirty="0" smtClean="0"/>
          </a:p>
          <a:p>
            <a:pPr lvl="1"/>
            <a:r>
              <a:rPr kumimoji="1" lang="ja-JP" altLang="en-US" sz="1400" dirty="0" smtClean="0"/>
              <a:t>時間と空間と通して世界を見てるってこと</a:t>
            </a:r>
            <a:endParaRPr kumimoji="1" lang="en-US" altLang="ja-JP" sz="1400" dirty="0" smtClean="0"/>
          </a:p>
          <a:p>
            <a:endParaRPr kumimoji="1" lang="en-US" altLang="ja-JP" sz="2000" dirty="0" smtClean="0"/>
          </a:p>
          <a:p>
            <a:r>
              <a:rPr kumimoji="1" lang="ja-JP" altLang="en-US" sz="2000" dirty="0" smtClean="0"/>
              <a:t>悟性のア・プリオリな形式</a:t>
            </a:r>
            <a:endParaRPr kumimoji="1" lang="en-US" altLang="ja-JP" sz="2000" dirty="0" smtClean="0"/>
          </a:p>
          <a:p>
            <a:pPr lvl="1"/>
            <a:r>
              <a:rPr kumimoji="1" lang="ja-JP" altLang="en-US" sz="1400" dirty="0" smtClean="0"/>
              <a:t>カテゴリー</a:t>
            </a:r>
            <a:r>
              <a:rPr kumimoji="1" lang="en-US" altLang="ja-JP" sz="1400" dirty="0" smtClean="0"/>
              <a:t/>
            </a:r>
            <a:br>
              <a:rPr kumimoji="1" lang="en-US" altLang="ja-JP" sz="1400" dirty="0" smtClean="0"/>
            </a:br>
            <a:r>
              <a:rPr kumimoji="1" lang="ja-JP" altLang="en-US" sz="1400" dirty="0" smtClean="0"/>
              <a:t>「存在論」における基本概念のひとつ。アリストテレスによって採用された哲学用語。</a:t>
            </a:r>
            <a:endParaRPr kumimoji="1" lang="en-US" altLang="ja-JP" sz="1100" dirty="0" smtClean="0"/>
          </a:p>
          <a:p>
            <a:pPr lvl="1"/>
            <a:r>
              <a:rPr kumimoji="1" lang="ja-JP" altLang="en-US" sz="1400" dirty="0" smtClean="0"/>
              <a:t>感性のア・プリオリは多様。この多様を総合統一してある一つの概念を生み出して認識</a:t>
            </a:r>
            <a:r>
              <a:rPr kumimoji="1" lang="ja-JP" altLang="en-US" sz="1400" dirty="0"/>
              <a:t>が</a:t>
            </a:r>
            <a:r>
              <a:rPr kumimoji="1" lang="ja-JP" altLang="en-US" sz="1400" dirty="0" smtClean="0"/>
              <a:t>成立。</a:t>
            </a:r>
            <a:endParaRPr kumimoji="1" lang="ja-JP" altLang="en-US" sz="1400" dirty="0"/>
          </a:p>
        </p:txBody>
      </p:sp>
      <p:sp>
        <p:nvSpPr>
          <p:cNvPr id="4" name="正方形/長方形 3"/>
          <p:cNvSpPr/>
          <p:nvPr/>
        </p:nvSpPr>
        <p:spPr>
          <a:xfrm>
            <a:off x="899160" y="1676400"/>
            <a:ext cx="252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91540" y="3177540"/>
            <a:ext cx="252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94460" y="20116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065020" y="20116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305840" y="25207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96340" y="25207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572000" y="226314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997880" y="1668780"/>
            <a:ext cx="414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379220" y="3731991"/>
            <a:ext cx="360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295460" y="3981693"/>
            <a:ext cx="180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57400" y="3510635"/>
            <a:ext cx="61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412760" y="3731991"/>
            <a:ext cx="576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004780" y="3177540"/>
            <a:ext cx="396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065020" y="3976368"/>
            <a:ext cx="288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829060" y="3976368"/>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3611880" y="3976368"/>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114800" y="3976368"/>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477020" y="3976368"/>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133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2667000"/>
          </a:xfrm>
        </p:spPr>
        <p:txBody>
          <a:bodyPr>
            <a:normAutofit/>
          </a:bodyPr>
          <a:lstStyle/>
          <a:p>
            <a:r>
              <a:rPr kumimoji="1" lang="ja-JP" altLang="en-US" sz="2000" dirty="0" smtClean="0"/>
              <a:t>感性のア・プリオリな形式</a:t>
            </a:r>
            <a:endParaRPr kumimoji="1" lang="en-US" altLang="ja-JP" sz="2000" dirty="0" smtClean="0"/>
          </a:p>
          <a:p>
            <a:pPr lvl="1"/>
            <a:r>
              <a:rPr kumimoji="1" lang="ja-JP" altLang="en-US" sz="1400" dirty="0" smtClean="0"/>
              <a:t>「空間」と「時間」</a:t>
            </a:r>
            <a:endParaRPr kumimoji="1" lang="en-US" altLang="ja-JP" sz="1400" dirty="0" smtClean="0"/>
          </a:p>
          <a:p>
            <a:pPr lvl="1"/>
            <a:r>
              <a:rPr kumimoji="1" lang="ja-JP" altLang="en-US" sz="1400" dirty="0" smtClean="0"/>
              <a:t>物体を取り除いても、その物体が占めていた空間は残る</a:t>
            </a:r>
            <a:endParaRPr kumimoji="1" lang="en-US" altLang="ja-JP" sz="1400" dirty="0" smtClean="0"/>
          </a:p>
          <a:p>
            <a:pPr lvl="1"/>
            <a:r>
              <a:rPr kumimoji="1" lang="ja-JP" altLang="en-US" sz="1400" dirty="0" smtClean="0"/>
              <a:t>時間と空間と通して世界を見てるってこと</a:t>
            </a:r>
            <a:endParaRPr kumimoji="1" lang="en-US" altLang="ja-JP" sz="1400" dirty="0" smtClean="0"/>
          </a:p>
          <a:p>
            <a:endParaRPr kumimoji="1" lang="en-US" altLang="ja-JP" sz="2000" dirty="0" smtClean="0"/>
          </a:p>
          <a:p>
            <a:r>
              <a:rPr kumimoji="1" lang="ja-JP" altLang="en-US" sz="2000" dirty="0" smtClean="0"/>
              <a:t>悟性のア・プリオリな形式</a:t>
            </a:r>
            <a:endParaRPr kumimoji="1" lang="en-US" altLang="ja-JP" sz="2000" dirty="0" smtClean="0"/>
          </a:p>
          <a:p>
            <a:pPr lvl="1"/>
            <a:r>
              <a:rPr kumimoji="1" lang="ja-JP" altLang="en-US" sz="1400" dirty="0" smtClean="0"/>
              <a:t>カテゴリー</a:t>
            </a:r>
            <a:r>
              <a:rPr kumimoji="1" lang="en-US" altLang="ja-JP" sz="1400" dirty="0" smtClean="0"/>
              <a:t/>
            </a:r>
            <a:br>
              <a:rPr kumimoji="1" lang="en-US" altLang="ja-JP" sz="1400" dirty="0" smtClean="0"/>
            </a:br>
            <a:r>
              <a:rPr kumimoji="1" lang="ja-JP" altLang="en-US" sz="1400" dirty="0" smtClean="0"/>
              <a:t>「存在論」における基本概念のひとつ。アリストテレスによって採用された哲学用語。</a:t>
            </a:r>
            <a:endParaRPr kumimoji="1" lang="en-US" altLang="ja-JP" sz="1100" dirty="0" smtClean="0"/>
          </a:p>
          <a:p>
            <a:pPr lvl="1"/>
            <a:r>
              <a:rPr kumimoji="1" lang="ja-JP" altLang="en-US" sz="1400" dirty="0" smtClean="0"/>
              <a:t>感性のア・プリオリは多様。この多様を総合統一してある一つの概念を生み出して認識</a:t>
            </a:r>
            <a:r>
              <a:rPr kumimoji="1" lang="ja-JP" altLang="en-US" sz="1400" dirty="0"/>
              <a:t>が</a:t>
            </a:r>
            <a:r>
              <a:rPr kumimoji="1" lang="ja-JP" altLang="en-US" sz="1400" dirty="0" smtClean="0"/>
              <a:t>成立。</a:t>
            </a:r>
            <a:endParaRPr kumimoji="1" lang="ja-JP" altLang="en-US" sz="1400" dirty="0"/>
          </a:p>
        </p:txBody>
      </p:sp>
      <p:sp>
        <p:nvSpPr>
          <p:cNvPr id="4" name="正方形/長方形 3"/>
          <p:cNvSpPr/>
          <p:nvPr/>
        </p:nvSpPr>
        <p:spPr>
          <a:xfrm>
            <a:off x="899160" y="1676400"/>
            <a:ext cx="252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91540" y="3177540"/>
            <a:ext cx="252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94460" y="20116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065020" y="20116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305840" y="25207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96340" y="25207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572000" y="226314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997880" y="1668780"/>
            <a:ext cx="414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379220" y="3731991"/>
            <a:ext cx="360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295460" y="3981693"/>
            <a:ext cx="180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457400" y="3510635"/>
            <a:ext cx="61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412760" y="3731991"/>
            <a:ext cx="576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004780" y="3177540"/>
            <a:ext cx="396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065020" y="3976368"/>
            <a:ext cx="288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829060" y="3976368"/>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3611880" y="3976368"/>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114800" y="3976368"/>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477020" y="3976368"/>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173784" y="304800"/>
            <a:ext cx="2325757" cy="19812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6993184" y="76200"/>
            <a:ext cx="2127956" cy="2291645"/>
          </a:xfrm>
          <a:prstGeom prst="rect">
            <a:avLst/>
          </a:prstGeom>
          <a:noFill/>
          <a:ln w="9525">
            <a:noFill/>
            <a:miter lim="800000"/>
            <a:headEnd/>
            <a:tailEnd/>
          </a:ln>
          <a:effectLst/>
        </p:spPr>
      </p:pic>
      <p:sp>
        <p:nvSpPr>
          <p:cNvPr id="7" name="Rectangle 6"/>
          <p:cNvSpPr/>
          <p:nvPr/>
        </p:nvSpPr>
        <p:spPr>
          <a:xfrm>
            <a:off x="5240584" y="19812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p:nvSpPr>
        <p:spPr>
          <a:xfrm>
            <a:off x="8669584" y="2286000"/>
            <a:ext cx="451556" cy="81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890962" y="1513205"/>
            <a:ext cx="162000" cy="900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386473" y="1443305"/>
            <a:ext cx="90000" cy="1080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386473" y="2031950"/>
            <a:ext cx="90000" cy="1080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386473" y="949325"/>
            <a:ext cx="90000" cy="1080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386473" y="438150"/>
            <a:ext cx="90000" cy="108000"/>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Picture 3"/>
          <p:cNvPicPr>
            <a:picLocks noChangeAspect="1" noChangeArrowheads="1"/>
          </p:cNvPicPr>
          <p:nvPr/>
        </p:nvPicPr>
        <p:blipFill>
          <a:blip r:embed="rId3"/>
          <a:srcRect/>
          <a:stretch>
            <a:fillRect/>
          </a:stretch>
        </p:blipFill>
        <p:spPr bwMode="auto">
          <a:xfrm>
            <a:off x="6993184" y="2615282"/>
            <a:ext cx="2127956" cy="2291645"/>
          </a:xfrm>
          <a:prstGeom prst="rect">
            <a:avLst/>
          </a:prstGeom>
          <a:noFill/>
          <a:ln w="9525">
            <a:noFill/>
            <a:miter lim="800000"/>
            <a:headEnd/>
            <a:tailEnd/>
          </a:ln>
          <a:effectLst/>
        </p:spPr>
      </p:pic>
      <p:sp>
        <p:nvSpPr>
          <p:cNvPr id="15" name="Rectangle 7"/>
          <p:cNvSpPr/>
          <p:nvPr/>
        </p:nvSpPr>
        <p:spPr>
          <a:xfrm>
            <a:off x="8669584" y="4825082"/>
            <a:ext cx="451556" cy="81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890962" y="4052287"/>
            <a:ext cx="162000" cy="90000"/>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386473" y="3982387"/>
            <a:ext cx="90000" cy="108000"/>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386473" y="4571032"/>
            <a:ext cx="90000" cy="108000"/>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386473" y="3488407"/>
            <a:ext cx="90000" cy="108000"/>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386473" y="2977232"/>
            <a:ext cx="90000" cy="108000"/>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800600" y="-25399"/>
            <a:ext cx="4343400" cy="3023504"/>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785032" y="3013979"/>
            <a:ext cx="4358968" cy="3048000"/>
          </a:xfrm>
          <a:prstGeom prst="rect">
            <a:avLst/>
          </a:prstGeom>
          <a:noFill/>
          <a:ln w="9525">
            <a:noFill/>
            <a:miter lim="800000"/>
            <a:headEnd/>
            <a:tailEnd/>
          </a:ln>
          <a:effectLst/>
        </p:spPr>
      </p:pic>
      <p:sp>
        <p:nvSpPr>
          <p:cNvPr id="2" name="四角形吹き出し 1"/>
          <p:cNvSpPr/>
          <p:nvPr/>
        </p:nvSpPr>
        <p:spPr>
          <a:xfrm>
            <a:off x="8296244" y="-9525"/>
            <a:ext cx="542800" cy="146075"/>
          </a:xfrm>
          <a:prstGeom prst="wedgeRectCallout">
            <a:avLst>
              <a:gd name="adj1" fmla="val -17166"/>
              <a:gd name="adj2" fmla="val 118560"/>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smtClean="0"/>
              <a:t>カテゴリー</a:t>
            </a:r>
            <a:endParaRPr kumimoji="1" lang="ja-JP" altLang="en-US" sz="600" dirty="0"/>
          </a:p>
        </p:txBody>
      </p:sp>
      <p:sp>
        <p:nvSpPr>
          <p:cNvPr id="14" name="正方形/長方形 13"/>
          <p:cNvSpPr/>
          <p:nvPr/>
        </p:nvSpPr>
        <p:spPr>
          <a:xfrm>
            <a:off x="5210845" y="270572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8495644" y="362902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305674" y="3542736"/>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396163" y="473336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772526" y="51619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5467354" y="344805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5205414" y="322897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5210170" y="344328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062533" y="4780985"/>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954533" y="4314259"/>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6499860" y="205787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5131593" y="133770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7595625" y="12065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Picture 2"/>
          <p:cNvPicPr>
            <a:picLocks noChangeAspect="1" noChangeArrowheads="1"/>
          </p:cNvPicPr>
          <p:nvPr/>
        </p:nvPicPr>
        <p:blipFill>
          <a:blip r:embed="rId2"/>
          <a:srcRect/>
          <a:stretch>
            <a:fillRect/>
          </a:stretch>
        </p:blipFill>
        <p:spPr bwMode="auto">
          <a:xfrm>
            <a:off x="3355" y="-25399"/>
            <a:ext cx="4343400" cy="3023504"/>
          </a:xfrm>
          <a:prstGeom prst="rect">
            <a:avLst/>
          </a:prstGeom>
          <a:noFill/>
          <a:ln w="9525">
            <a:noFill/>
            <a:miter lim="800000"/>
            <a:headEnd/>
            <a:tailEnd/>
          </a:ln>
          <a:effectLst/>
        </p:spPr>
      </p:pic>
      <p:pic>
        <p:nvPicPr>
          <p:cNvPr id="28" name="Picture 4"/>
          <p:cNvPicPr>
            <a:picLocks noChangeAspect="1" noChangeArrowheads="1"/>
          </p:cNvPicPr>
          <p:nvPr/>
        </p:nvPicPr>
        <p:blipFill>
          <a:blip r:embed="rId3"/>
          <a:srcRect/>
          <a:stretch>
            <a:fillRect/>
          </a:stretch>
        </p:blipFill>
        <p:spPr bwMode="auto">
          <a:xfrm>
            <a:off x="-12213" y="3013979"/>
            <a:ext cx="4358968" cy="3048000"/>
          </a:xfrm>
          <a:prstGeom prst="rect">
            <a:avLst/>
          </a:prstGeom>
          <a:solidFill>
            <a:schemeClr val="bg1"/>
          </a:solidFill>
          <a:ln w="9525">
            <a:noFill/>
            <a:miter lim="800000"/>
            <a:headEnd/>
            <a:tailEnd/>
          </a:ln>
          <a:effectLst/>
        </p:spPr>
      </p:pic>
      <p:sp>
        <p:nvSpPr>
          <p:cNvPr id="29" name="四角形吹き出し 28"/>
          <p:cNvSpPr/>
          <p:nvPr/>
        </p:nvSpPr>
        <p:spPr>
          <a:xfrm>
            <a:off x="3498999" y="-9525"/>
            <a:ext cx="542800" cy="146075"/>
          </a:xfrm>
          <a:prstGeom prst="wedgeRectCallout">
            <a:avLst>
              <a:gd name="adj1" fmla="val -17166"/>
              <a:gd name="adj2" fmla="val 118560"/>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smtClean="0"/>
              <a:t>カテゴリー</a:t>
            </a:r>
            <a:endParaRPr kumimoji="1" lang="ja-JP" altLang="en-US" sz="600" dirty="0"/>
          </a:p>
        </p:txBody>
      </p:sp>
      <p:sp>
        <p:nvSpPr>
          <p:cNvPr id="30" name="正方形/長方形 29"/>
          <p:cNvSpPr/>
          <p:nvPr/>
        </p:nvSpPr>
        <p:spPr>
          <a:xfrm>
            <a:off x="413600" y="270572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698399" y="362902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2508429" y="3542736"/>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2598918" y="473336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975281" y="51619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70109" y="344805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08169" y="322897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412925" y="344328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265288" y="4780985"/>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157288" y="4314259"/>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702615" y="205787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334348" y="133770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798380" y="12065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059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610626" y="27039"/>
            <a:ext cx="4533373" cy="3173361"/>
          </a:xfrm>
          <a:prstGeom prst="rect">
            <a:avLst/>
          </a:prstGeom>
          <a:noFill/>
          <a:ln w="9525">
            <a:noFill/>
            <a:miter lim="800000"/>
            <a:headEnd/>
            <a:tailEnd/>
          </a:ln>
          <a:effectLst/>
        </p:spPr>
      </p:pic>
      <p:sp>
        <p:nvSpPr>
          <p:cNvPr id="3" name="正方形/長方形 2"/>
          <p:cNvSpPr/>
          <p:nvPr/>
        </p:nvSpPr>
        <p:spPr>
          <a:xfrm>
            <a:off x="5395866" y="2513703"/>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4862240" y="2392521"/>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6520514" y="1133927"/>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431222" y="1133927"/>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972789" y="1142432"/>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359379" y="203178"/>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888875" y="1767913"/>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447454" y="1733464"/>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562255" y="172982"/>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472963" y="172982"/>
            <a:ext cx="80353" cy="8035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7982026" y="1797244"/>
            <a:ext cx="96423" cy="9642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995962" y="2274836"/>
            <a:ext cx="96423" cy="9642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008719" y="2065119"/>
            <a:ext cx="64282" cy="96423"/>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rot="20781084">
            <a:off x="7845016" y="2638449"/>
            <a:ext cx="68032" cy="68032"/>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Picture 2"/>
          <p:cNvPicPr>
            <a:picLocks noChangeAspect="1" noChangeArrowheads="1"/>
          </p:cNvPicPr>
          <p:nvPr/>
        </p:nvPicPr>
        <p:blipFill>
          <a:blip r:embed="rId2"/>
          <a:srcRect/>
          <a:stretch>
            <a:fillRect/>
          </a:stretch>
        </p:blipFill>
        <p:spPr bwMode="auto">
          <a:xfrm>
            <a:off x="-41837" y="27039"/>
            <a:ext cx="4533373" cy="3173361"/>
          </a:xfrm>
          <a:prstGeom prst="rect">
            <a:avLst/>
          </a:prstGeom>
          <a:noFill/>
          <a:ln w="9525">
            <a:noFill/>
            <a:miter lim="800000"/>
            <a:headEnd/>
            <a:tailEnd/>
          </a:ln>
          <a:effectLst/>
        </p:spPr>
      </p:pic>
      <p:sp>
        <p:nvSpPr>
          <p:cNvPr id="45" name="正方形/長方形 44"/>
          <p:cNvSpPr/>
          <p:nvPr/>
        </p:nvSpPr>
        <p:spPr>
          <a:xfrm>
            <a:off x="743403" y="2513703"/>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209777" y="2392521"/>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868051" y="1133927"/>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778759" y="1133927"/>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320326" y="1142432"/>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706916" y="203178"/>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236412" y="1767913"/>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794991" y="1733464"/>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2909792" y="172982"/>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2820500" y="172982"/>
            <a:ext cx="80353" cy="8035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329563" y="1797244"/>
            <a:ext cx="96423" cy="9642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343499" y="2274836"/>
            <a:ext cx="96423" cy="9642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3356256" y="2065119"/>
            <a:ext cx="64282" cy="96423"/>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rot="20781084">
            <a:off x="3192553" y="2638449"/>
            <a:ext cx="68032" cy="68032"/>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568059" y="0"/>
            <a:ext cx="4575941" cy="3276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572000" y="3343275"/>
            <a:ext cx="4572000" cy="3286125"/>
          </a:xfrm>
          <a:prstGeom prst="rect">
            <a:avLst/>
          </a:prstGeom>
          <a:noFill/>
          <a:ln w="9525">
            <a:noFill/>
            <a:miter lim="800000"/>
            <a:headEnd/>
            <a:tailEnd/>
          </a:ln>
          <a:effectLst/>
        </p:spPr>
      </p:pic>
      <p:sp>
        <p:nvSpPr>
          <p:cNvPr id="4" name="正方形/長方形 3"/>
          <p:cNvSpPr/>
          <p:nvPr/>
        </p:nvSpPr>
        <p:spPr>
          <a:xfrm>
            <a:off x="8629652" y="690563"/>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539652" y="309563"/>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7758111" y="1947867"/>
            <a:ext cx="72000" cy="16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653339" y="1781104"/>
            <a:ext cx="90000" cy="16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311900" y="53181"/>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315562" y="356628"/>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407943" y="53181"/>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938838" y="159543"/>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50619" y="547686"/>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667248" y="242324"/>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25075" y="1123950"/>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896094" y="2778125"/>
            <a:ext cx="90000" cy="46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672874" y="3647511"/>
            <a:ext cx="90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7672874" y="3866026"/>
            <a:ext cx="90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496174" y="3650457"/>
            <a:ext cx="90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496174" y="3868972"/>
            <a:ext cx="90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8586785" y="5451940"/>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6167437" y="3704659"/>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6081707" y="3704659"/>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767385" y="3880874"/>
            <a:ext cx="72000" cy="25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813517" y="3964011"/>
            <a:ext cx="90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478651" y="497681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481763" y="515245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6406663" y="4794225"/>
            <a:ext cx="72000" cy="25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7396163" y="4706329"/>
            <a:ext cx="72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7307248" y="458137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7295063" y="6105526"/>
            <a:ext cx="72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6243601" y="4836035"/>
            <a:ext cx="72000" cy="12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5966364" y="5724526"/>
            <a:ext cx="72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4811714" y="5692773"/>
            <a:ext cx="90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Picture 2"/>
          <p:cNvPicPr>
            <a:picLocks noChangeAspect="1" noChangeArrowheads="1"/>
          </p:cNvPicPr>
          <p:nvPr/>
        </p:nvPicPr>
        <p:blipFill>
          <a:blip r:embed="rId2" cstate="print"/>
          <a:srcRect/>
          <a:stretch>
            <a:fillRect/>
          </a:stretch>
        </p:blipFill>
        <p:spPr bwMode="auto">
          <a:xfrm>
            <a:off x="-194195" y="0"/>
            <a:ext cx="4575941" cy="3276600"/>
          </a:xfrm>
          <a:prstGeom prst="rect">
            <a:avLst/>
          </a:prstGeom>
          <a:noFill/>
          <a:ln w="9525">
            <a:noFill/>
            <a:miter lim="800000"/>
            <a:headEnd/>
            <a:tailEnd/>
          </a:ln>
          <a:effectLst/>
        </p:spPr>
      </p:pic>
      <p:pic>
        <p:nvPicPr>
          <p:cNvPr id="35" name="Picture 3"/>
          <p:cNvPicPr>
            <a:picLocks noChangeAspect="1" noChangeArrowheads="1"/>
          </p:cNvPicPr>
          <p:nvPr/>
        </p:nvPicPr>
        <p:blipFill>
          <a:blip r:embed="rId3" cstate="print"/>
          <a:srcRect/>
          <a:stretch>
            <a:fillRect/>
          </a:stretch>
        </p:blipFill>
        <p:spPr bwMode="auto">
          <a:xfrm>
            <a:off x="-190254" y="3343275"/>
            <a:ext cx="4572000" cy="3286125"/>
          </a:xfrm>
          <a:prstGeom prst="rect">
            <a:avLst/>
          </a:prstGeom>
          <a:noFill/>
          <a:ln w="9525">
            <a:noFill/>
            <a:miter lim="800000"/>
            <a:headEnd/>
            <a:tailEnd/>
          </a:ln>
          <a:effectLst/>
        </p:spPr>
      </p:pic>
      <p:sp>
        <p:nvSpPr>
          <p:cNvPr id="36" name="正方形/長方形 35"/>
          <p:cNvSpPr/>
          <p:nvPr/>
        </p:nvSpPr>
        <p:spPr>
          <a:xfrm>
            <a:off x="3867398" y="690563"/>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777398" y="309563"/>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2995857" y="1947867"/>
            <a:ext cx="72000" cy="16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891085" y="1781104"/>
            <a:ext cx="90000" cy="16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1549646" y="53181"/>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553308" y="356628"/>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645689" y="53181"/>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176584" y="159543"/>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188365" y="547686"/>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95006" y="242324"/>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462821" y="1123950"/>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33840" y="2778125"/>
            <a:ext cx="90000" cy="46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2910620" y="3647511"/>
            <a:ext cx="90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910620" y="3866026"/>
            <a:ext cx="90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733920" y="3650457"/>
            <a:ext cx="90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733920" y="3868972"/>
            <a:ext cx="90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824531" y="5451940"/>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405183" y="3704659"/>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319453" y="3704659"/>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1005131" y="3880874"/>
            <a:ext cx="72000" cy="25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51263" y="3964011"/>
            <a:ext cx="90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16397" y="497681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719509" y="515245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1644409" y="4794225"/>
            <a:ext cx="72000" cy="25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633909" y="4706329"/>
            <a:ext cx="72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2544994" y="458137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2532809" y="6105526"/>
            <a:ext cx="72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81347" y="4836035"/>
            <a:ext cx="72000" cy="12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204110" y="5724526"/>
            <a:ext cx="72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49460" y="5692773"/>
            <a:ext cx="90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4572000" y="0"/>
            <a:ext cx="4572000" cy="3126658"/>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cstate="print"/>
          <a:srcRect/>
          <a:stretch>
            <a:fillRect/>
          </a:stretch>
        </p:blipFill>
        <p:spPr bwMode="auto">
          <a:xfrm>
            <a:off x="4572000" y="3200400"/>
            <a:ext cx="4572000" cy="3391152"/>
          </a:xfrm>
          <a:prstGeom prst="rect">
            <a:avLst/>
          </a:prstGeom>
          <a:noFill/>
          <a:ln w="9525">
            <a:noFill/>
            <a:miter lim="800000"/>
            <a:headEnd/>
            <a:tailEnd/>
          </a:ln>
          <a:effectLst/>
        </p:spPr>
      </p:pic>
      <p:sp>
        <p:nvSpPr>
          <p:cNvPr id="5" name="正方形/長方形 4"/>
          <p:cNvSpPr/>
          <p:nvPr/>
        </p:nvSpPr>
        <p:spPr>
          <a:xfrm>
            <a:off x="4791074" y="3719511"/>
            <a:ext cx="90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791074" y="4157658"/>
            <a:ext cx="90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791074" y="4645819"/>
            <a:ext cx="90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293647" y="3589088"/>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296026" y="3819524"/>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04979" y="3824286"/>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116819" y="4716714"/>
            <a:ext cx="648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577134" y="255562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488466" y="211931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34000" y="4762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076950" y="15875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003800" y="2260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997450" y="2479675"/>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17908" y="3543405"/>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495611" y="4723087"/>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7890899" y="5675060"/>
            <a:ext cx="126000" cy="12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929689" y="5718260"/>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7624763" y="6213230"/>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7538474" y="6115052"/>
            <a:ext cx="720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Picture 4"/>
          <p:cNvPicPr>
            <a:picLocks noChangeAspect="1" noChangeArrowheads="1"/>
          </p:cNvPicPr>
          <p:nvPr/>
        </p:nvPicPr>
        <p:blipFill>
          <a:blip r:embed="rId2" cstate="print"/>
          <a:srcRect/>
          <a:stretch>
            <a:fillRect/>
          </a:stretch>
        </p:blipFill>
        <p:spPr bwMode="auto">
          <a:xfrm>
            <a:off x="-109537" y="0"/>
            <a:ext cx="4572000" cy="3126658"/>
          </a:xfrm>
          <a:prstGeom prst="rect">
            <a:avLst/>
          </a:prstGeom>
          <a:noFill/>
          <a:ln w="9525">
            <a:noFill/>
            <a:miter lim="800000"/>
            <a:headEnd/>
            <a:tailEnd/>
          </a:ln>
          <a:effectLst/>
        </p:spPr>
      </p:pic>
      <p:pic>
        <p:nvPicPr>
          <p:cNvPr id="25" name="Picture 5"/>
          <p:cNvPicPr>
            <a:picLocks noChangeAspect="1" noChangeArrowheads="1"/>
          </p:cNvPicPr>
          <p:nvPr/>
        </p:nvPicPr>
        <p:blipFill>
          <a:blip r:embed="rId3" cstate="print"/>
          <a:srcRect/>
          <a:stretch>
            <a:fillRect/>
          </a:stretch>
        </p:blipFill>
        <p:spPr bwMode="auto">
          <a:xfrm>
            <a:off x="-109537" y="3200400"/>
            <a:ext cx="4572000" cy="3391152"/>
          </a:xfrm>
          <a:prstGeom prst="rect">
            <a:avLst/>
          </a:prstGeom>
          <a:noFill/>
          <a:ln w="9525">
            <a:noFill/>
            <a:miter lim="800000"/>
            <a:headEnd/>
            <a:tailEnd/>
          </a:ln>
          <a:effectLst/>
        </p:spPr>
      </p:pic>
      <p:sp>
        <p:nvSpPr>
          <p:cNvPr id="26" name="正方形/長方形 25"/>
          <p:cNvSpPr/>
          <p:nvPr/>
        </p:nvSpPr>
        <p:spPr>
          <a:xfrm>
            <a:off x="109537" y="3719511"/>
            <a:ext cx="90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09537" y="4157658"/>
            <a:ext cx="90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09537" y="4645819"/>
            <a:ext cx="90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612110" y="3589088"/>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614489" y="3819524"/>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523442" y="3824286"/>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35282" y="4716714"/>
            <a:ext cx="648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2895597" y="255562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806929" y="211931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52463" y="4762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1395413" y="15875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2263" y="2260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15913" y="2479675"/>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836371" y="3543405"/>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2814074" y="4723087"/>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3209362" y="5675060"/>
            <a:ext cx="126000" cy="12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4248152" y="5718260"/>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943226" y="6213230"/>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6937" y="6115052"/>
            <a:ext cx="720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332110" y="-1524000"/>
            <a:ext cx="4811889" cy="3352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324350" y="1828800"/>
            <a:ext cx="4819650" cy="35052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l="19500" t="9333" r="16222" b="4000"/>
          <a:stretch>
            <a:fillRect/>
          </a:stretch>
        </p:blipFill>
        <p:spPr bwMode="auto">
          <a:xfrm>
            <a:off x="4419600" y="5334000"/>
            <a:ext cx="4724400" cy="3450404"/>
          </a:xfrm>
          <a:prstGeom prst="rect">
            <a:avLst/>
          </a:prstGeom>
          <a:noFill/>
          <a:ln w="9525">
            <a:noFill/>
            <a:miter lim="800000"/>
            <a:headEnd/>
            <a:tailEnd/>
          </a:ln>
          <a:effectLst/>
        </p:spPr>
      </p:pic>
      <p:sp>
        <p:nvSpPr>
          <p:cNvPr id="5" name="正方形/長方形 4"/>
          <p:cNvSpPr/>
          <p:nvPr/>
        </p:nvSpPr>
        <p:spPr>
          <a:xfrm>
            <a:off x="8957700" y="-122452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65250" y="-1377950"/>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912100" y="-1067050"/>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959600" y="88557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8864600" y="47942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683625" y="71412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788025" y="-134327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788025" y="-114007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340225" y="-24472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343650" y="-16125"/>
            <a:ext cx="82800" cy="82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156075" y="-111125"/>
            <a:ext cx="82800" cy="15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886075" y="-119875"/>
            <a:ext cx="82800" cy="15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378325" y="8485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6378575" y="105512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292850" y="8509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5594350" y="1198000"/>
            <a:ext cx="72000" cy="19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509650" y="112497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7610474" y="223246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7519985" y="2325904"/>
            <a:ext cx="90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810985" y="2325904"/>
            <a:ext cx="90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7786682" y="2978097"/>
            <a:ext cx="108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8088259" y="2978097"/>
            <a:ext cx="108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8374015" y="2978097"/>
            <a:ext cx="108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8674044" y="2978097"/>
            <a:ext cx="108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8871977" y="218122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8877298" y="241402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8782052" y="218122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8782046" y="241402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7400363" y="260928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7400926" y="284265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7310431" y="26050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8525900" y="35221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8534400" y="37570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391400" y="4776225"/>
            <a:ext cx="72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296150" y="4778375"/>
            <a:ext cx="72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8640325" y="552289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7211444" y="541467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6093601" y="319936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6362141" y="451428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4885763" y="448151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8491533" y="760514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5919785" y="75241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4910136" y="795757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133414" y="7524753"/>
            <a:ext cx="108000" cy="108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1" name="Picture 2"/>
          <p:cNvPicPr>
            <a:picLocks noChangeAspect="1" noChangeArrowheads="1"/>
          </p:cNvPicPr>
          <p:nvPr/>
        </p:nvPicPr>
        <p:blipFill>
          <a:blip r:embed="rId2" cstate="print"/>
          <a:srcRect/>
          <a:stretch>
            <a:fillRect/>
          </a:stretch>
        </p:blipFill>
        <p:spPr bwMode="auto">
          <a:xfrm>
            <a:off x="-601840" y="-1524000"/>
            <a:ext cx="4811889" cy="3352800"/>
          </a:xfrm>
          <a:prstGeom prst="rect">
            <a:avLst/>
          </a:prstGeom>
          <a:noFill/>
          <a:ln w="9525">
            <a:noFill/>
            <a:miter lim="800000"/>
            <a:headEnd/>
            <a:tailEnd/>
          </a:ln>
          <a:effectLst/>
        </p:spPr>
      </p:pic>
      <p:pic>
        <p:nvPicPr>
          <p:cNvPr id="52" name="Picture 3"/>
          <p:cNvPicPr>
            <a:picLocks noChangeAspect="1" noChangeArrowheads="1"/>
          </p:cNvPicPr>
          <p:nvPr/>
        </p:nvPicPr>
        <p:blipFill>
          <a:blip r:embed="rId3" cstate="print"/>
          <a:srcRect/>
          <a:stretch>
            <a:fillRect/>
          </a:stretch>
        </p:blipFill>
        <p:spPr bwMode="auto">
          <a:xfrm>
            <a:off x="-609600" y="1828800"/>
            <a:ext cx="4819650" cy="3505200"/>
          </a:xfrm>
          <a:prstGeom prst="rect">
            <a:avLst/>
          </a:prstGeom>
          <a:noFill/>
          <a:ln w="9525">
            <a:noFill/>
            <a:miter lim="800000"/>
            <a:headEnd/>
            <a:tailEnd/>
          </a:ln>
          <a:effectLst/>
        </p:spPr>
      </p:pic>
      <p:pic>
        <p:nvPicPr>
          <p:cNvPr id="53" name="Picture 4"/>
          <p:cNvPicPr>
            <a:picLocks noChangeAspect="1" noChangeArrowheads="1"/>
          </p:cNvPicPr>
          <p:nvPr/>
        </p:nvPicPr>
        <p:blipFill>
          <a:blip r:embed="rId4" cstate="print"/>
          <a:srcRect l="19500" t="9333" r="16222" b="4000"/>
          <a:stretch>
            <a:fillRect/>
          </a:stretch>
        </p:blipFill>
        <p:spPr bwMode="auto">
          <a:xfrm>
            <a:off x="-514350" y="5334000"/>
            <a:ext cx="4724400" cy="3450404"/>
          </a:xfrm>
          <a:prstGeom prst="rect">
            <a:avLst/>
          </a:prstGeom>
          <a:noFill/>
          <a:ln w="9525">
            <a:noFill/>
            <a:miter lim="800000"/>
            <a:headEnd/>
            <a:tailEnd/>
          </a:ln>
          <a:effectLst/>
        </p:spPr>
      </p:pic>
      <p:sp>
        <p:nvSpPr>
          <p:cNvPr id="54" name="正方形/長方形 53"/>
          <p:cNvSpPr/>
          <p:nvPr/>
        </p:nvSpPr>
        <p:spPr>
          <a:xfrm>
            <a:off x="4023750" y="-122452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31300" y="-1377950"/>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978150" y="-1067050"/>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25650" y="88557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3930650" y="47942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749675" y="71412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854075" y="-134327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854075" y="-114007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1406275" y="-24472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09700" y="-16125"/>
            <a:ext cx="82800" cy="82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222125" y="-111125"/>
            <a:ext cx="82800" cy="15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47875" y="-119875"/>
            <a:ext cx="82800" cy="15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1444375" y="8485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444625" y="105512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358900" y="8509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660400" y="1198000"/>
            <a:ext cx="72000" cy="19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575700" y="112497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2676524" y="223246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2586035" y="2325904"/>
            <a:ext cx="90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2877035" y="2325904"/>
            <a:ext cx="90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2852732" y="2978097"/>
            <a:ext cx="108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3154309" y="2978097"/>
            <a:ext cx="108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3440065" y="2978097"/>
            <a:ext cx="108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740094" y="2978097"/>
            <a:ext cx="108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938027" y="218122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43348" y="241402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3848102" y="218122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3848096" y="241402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466413" y="260928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66976" y="284265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376481" y="26050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591950" y="35221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00450" y="37570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2457450" y="4776225"/>
            <a:ext cx="72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p:cNvSpPr/>
          <p:nvPr/>
        </p:nvSpPr>
        <p:spPr>
          <a:xfrm>
            <a:off x="2362200" y="4778375"/>
            <a:ext cx="72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3706375" y="552289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277494" y="541467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159651" y="319936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428191" y="451428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48187" y="448151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3557583" y="760514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985835" y="75241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23814" y="795757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99464" y="7524753"/>
            <a:ext cx="108000" cy="108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純粋理性批判</a:t>
            </a:r>
            <a:endParaRPr kumimoji="1" lang="ja-JP" altLang="en-US" dirty="0"/>
          </a:p>
        </p:txBody>
      </p:sp>
      <p:sp>
        <p:nvSpPr>
          <p:cNvPr id="3" name="Content Placeholder 2"/>
          <p:cNvSpPr>
            <a:spLocks noGrp="1"/>
          </p:cNvSpPr>
          <p:nvPr>
            <p:ph idx="1"/>
          </p:nvPr>
        </p:nvSpPr>
        <p:spPr/>
        <p:txBody>
          <a:bodyPr>
            <a:normAutofit/>
          </a:bodyPr>
          <a:lstStyle/>
          <a:p>
            <a:r>
              <a:rPr kumimoji="1" lang="ja-JP" altLang="en-US" sz="2000" dirty="0" smtClean="0"/>
              <a:t>哲学の</a:t>
            </a:r>
            <a:r>
              <a:rPr kumimoji="1" lang="en-US" altLang="ja-JP" sz="2000" dirty="0" smtClean="0"/>
              <a:t>2</a:t>
            </a:r>
            <a:r>
              <a:rPr kumimoji="1" lang="ja-JP" altLang="en-US" sz="2000" dirty="0" err="1" smtClean="0"/>
              <a:t>つの</a:t>
            </a:r>
            <a:r>
              <a:rPr kumimoji="1" lang="ja-JP" altLang="en-US" sz="2000" dirty="0" smtClean="0"/>
              <a:t>基本課題</a:t>
            </a:r>
            <a:endParaRPr kumimoji="1" lang="en-US" altLang="ja-JP" sz="2000" dirty="0" smtClean="0"/>
          </a:p>
          <a:p>
            <a:pPr lvl="1"/>
            <a:r>
              <a:rPr kumimoji="1" lang="ja-JP" altLang="en-US" sz="1800" dirty="0" smtClean="0"/>
              <a:t>存在論</a:t>
            </a:r>
            <a:endParaRPr kumimoji="1" lang="en-US" altLang="ja-JP" sz="1800" dirty="0" smtClean="0"/>
          </a:p>
          <a:p>
            <a:pPr lvl="1"/>
            <a:r>
              <a:rPr kumimoji="1" lang="ja-JP" altLang="en-US" sz="1800" dirty="0" smtClean="0"/>
              <a:t>認識論</a:t>
            </a:r>
            <a:endParaRPr kumimoji="1" lang="en-US" altLang="ja-JP" sz="1800" dirty="0" smtClean="0"/>
          </a:p>
          <a:p>
            <a:pPr lvl="2"/>
            <a:r>
              <a:rPr kumimoji="1" lang="ja-JP" altLang="en-US" sz="1400" dirty="0" smtClean="0"/>
              <a:t>大陸合理論：理性を重視</a:t>
            </a:r>
            <a:r>
              <a:rPr kumimoji="1" lang="en-US" altLang="ja-JP" sz="1400" dirty="0" smtClean="0"/>
              <a:t/>
            </a:r>
            <a:br>
              <a:rPr kumimoji="1" lang="en-US" altLang="ja-JP" sz="1400" dirty="0" smtClean="0"/>
            </a:br>
            <a:r>
              <a:rPr kumimoji="1" lang="ja-JP" altLang="en-US" sz="1400" dirty="0" smtClean="0"/>
              <a:t>→ 経験したことがないものを分かる独断論化</a:t>
            </a:r>
            <a:endParaRPr kumimoji="1" lang="en-US" altLang="ja-JP" sz="1400" dirty="0" smtClean="0"/>
          </a:p>
          <a:p>
            <a:pPr lvl="2"/>
            <a:r>
              <a:rPr kumimoji="1" lang="ja-JP" altLang="en-US" sz="1400" dirty="0" smtClean="0"/>
              <a:t>イギリス経験論：感覚器官による知覚を重視</a:t>
            </a:r>
            <a:r>
              <a:rPr kumimoji="1" lang="en-US" altLang="ja-JP" sz="1400" dirty="0" smtClean="0"/>
              <a:t/>
            </a:r>
            <a:br>
              <a:rPr kumimoji="1" lang="en-US" altLang="ja-JP" sz="1400" dirty="0" smtClean="0"/>
            </a:br>
            <a:r>
              <a:rPr kumimoji="1" lang="ja-JP" altLang="en-US" sz="1400" dirty="0" smtClean="0"/>
              <a:t>→ 何も信じられない懐疑論化</a:t>
            </a:r>
            <a:r>
              <a:rPr kumimoji="1" lang="en-US" altLang="ja-JP" sz="1400" dirty="0" smtClean="0"/>
              <a:t/>
            </a:r>
            <a:br>
              <a:rPr kumimoji="1" lang="en-US" altLang="ja-JP" sz="1400" dirty="0" smtClean="0"/>
            </a:br>
            <a:r>
              <a:rPr kumimoji="1" lang="ja-JP" altLang="en-US" sz="1400" dirty="0" smtClean="0"/>
              <a:t>→ 形而上学が否定される</a:t>
            </a:r>
            <a:r>
              <a:rPr kumimoji="1" lang="en-US" altLang="ja-JP" sz="1400" dirty="0" smtClean="0"/>
              <a:t/>
            </a:r>
            <a:br>
              <a:rPr kumimoji="1" lang="en-US" altLang="ja-JP" sz="1400" dirty="0" smtClean="0"/>
            </a:br>
            <a:r>
              <a:rPr kumimoji="1" lang="ja-JP" altLang="en-US" sz="1400" dirty="0" smtClean="0"/>
              <a:t>→ カントが新たな形而上学を打ち立てる</a:t>
            </a:r>
            <a:endParaRPr kumimoji="1" lang="en-US" altLang="ja-JP" sz="1400" dirty="0" smtClean="0"/>
          </a:p>
          <a:p>
            <a:r>
              <a:rPr kumimoji="1" lang="ja-JP" altLang="en-US" sz="2000" dirty="0" smtClean="0"/>
              <a:t>カントが形而上学を守ろうとした理由</a:t>
            </a:r>
            <a:endParaRPr kumimoji="1" lang="en-US" altLang="ja-JP" sz="2000" dirty="0" smtClean="0"/>
          </a:p>
          <a:p>
            <a:pPr lvl="1"/>
            <a:r>
              <a:rPr kumimoji="1" lang="ja-JP" altLang="en-US" sz="1800" dirty="0" smtClean="0"/>
              <a:t>科学の確定性を立証するため．</a:t>
            </a:r>
            <a:endParaRPr kumimoji="1" lang="en-US" altLang="ja-JP" sz="1800" dirty="0" smtClean="0"/>
          </a:p>
          <a:p>
            <a:pPr lvl="1"/>
            <a:r>
              <a:rPr kumimoji="1" lang="ja-JP" altLang="en-US" sz="1800" dirty="0" smtClean="0"/>
              <a:t>きっかけ</a:t>
            </a:r>
            <a:endParaRPr kumimoji="1" lang="en-US" altLang="ja-JP" sz="1800" dirty="0" smtClean="0"/>
          </a:p>
          <a:p>
            <a:pPr lvl="2"/>
            <a:r>
              <a:rPr kumimoji="1" lang="ja-JP" altLang="en-US" sz="1400" dirty="0" smtClean="0"/>
              <a:t>ヒュームが因果律を否定したから．</a:t>
            </a:r>
            <a:endParaRPr kumimoji="1" lang="en-US" altLang="ja-JP" sz="1400" dirty="0" smtClean="0"/>
          </a:p>
          <a:p>
            <a:pPr lvl="2"/>
            <a:r>
              <a:rPr kumimoji="1" lang="ja-JP" altLang="en-US" sz="1400" dirty="0" smtClean="0"/>
              <a:t>卵が落ちたから，卵が割れた</a:t>
            </a:r>
            <a:r>
              <a:rPr kumimoji="1" lang="ja-JP" altLang="en-US" sz="1400" dirty="0" err="1" smtClean="0"/>
              <a:t>は</a:t>
            </a:r>
            <a:r>
              <a:rPr kumimoji="1" lang="ja-JP" altLang="en-US" sz="1400" dirty="0" smtClean="0"/>
              <a:t>経験できない．</a:t>
            </a:r>
            <a:endParaRPr kumimoji="1" lang="en-US" altLang="ja-JP" sz="1400" dirty="0" smtClean="0"/>
          </a:p>
          <a:p>
            <a:pPr lvl="2"/>
            <a:r>
              <a:rPr kumimoji="1" lang="ja-JP" altLang="en-US" sz="1400" dirty="0" smtClean="0"/>
              <a:t>つまり、科学も否定される．それはまずい．</a:t>
            </a:r>
          </a:p>
        </p:txBody>
      </p:sp>
      <p:sp>
        <p:nvSpPr>
          <p:cNvPr id="4" name="正方形/長方形 3"/>
          <p:cNvSpPr/>
          <p:nvPr/>
        </p:nvSpPr>
        <p:spPr>
          <a:xfrm>
            <a:off x="1308000" y="2020824"/>
            <a:ext cx="216000" cy="2286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8000" y="2362200"/>
            <a:ext cx="216000" cy="2286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055420" y="26670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301240" y="31242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97680" y="288324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7540" y="33556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889760" y="356904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79420" y="37824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310640" y="4419600"/>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76400" y="5059680"/>
            <a:ext cx="288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500140" y="505968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253540" y="55731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753526" y="4072817"/>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848792" y="1"/>
            <a:ext cx="5295207" cy="3733800"/>
          </a:xfrm>
          <a:prstGeom prst="rect">
            <a:avLst/>
          </a:prstGeom>
        </p:spPr>
      </p:pic>
      <p:pic>
        <p:nvPicPr>
          <p:cNvPr id="5" name="図 4"/>
          <p:cNvPicPr>
            <a:picLocks noChangeAspect="1"/>
          </p:cNvPicPr>
          <p:nvPr/>
        </p:nvPicPr>
        <p:blipFill rotWithShape="1">
          <a:blip r:embed="rId3"/>
          <a:srcRect l="18672" t="9923" r="15353" b="3817"/>
          <a:stretch/>
        </p:blipFill>
        <p:spPr>
          <a:xfrm>
            <a:off x="3848792" y="3733801"/>
            <a:ext cx="5360973" cy="3810000"/>
          </a:xfrm>
          <a:prstGeom prst="rect">
            <a:avLst/>
          </a:prstGeom>
        </p:spPr>
      </p:pic>
      <p:sp>
        <p:nvSpPr>
          <p:cNvPr id="6" name="テキスト ボックス 5"/>
          <p:cNvSpPr txBox="1"/>
          <p:nvPr/>
        </p:nvSpPr>
        <p:spPr>
          <a:xfrm>
            <a:off x="3783026" y="1219200"/>
            <a:ext cx="576000" cy="276999"/>
          </a:xfrm>
          <a:prstGeom prst="rect">
            <a:avLst/>
          </a:prstGeom>
          <a:solidFill>
            <a:schemeClr val="bg1"/>
          </a:solidFill>
          <a:ln>
            <a:solidFill>
              <a:schemeClr val="tx1"/>
            </a:solidFill>
          </a:ln>
        </p:spPr>
        <p:txBody>
          <a:bodyPr wrap="square" rtlCol="0">
            <a:spAutoFit/>
          </a:bodyPr>
          <a:lstStyle/>
          <a:p>
            <a:r>
              <a:rPr kumimoji="1" lang="ja-JP" altLang="en-US" sz="600" dirty="0" smtClean="0"/>
              <a:t>魂の存在？</a:t>
            </a:r>
            <a:endParaRPr kumimoji="1" lang="en-US" altLang="ja-JP" sz="600" dirty="0" smtClean="0"/>
          </a:p>
          <a:p>
            <a:r>
              <a:rPr kumimoji="1" lang="ja-JP" altLang="en-US" sz="600" dirty="0" smtClean="0"/>
              <a:t>（魂の不滅）</a:t>
            </a:r>
            <a:endParaRPr kumimoji="1" lang="ja-JP" altLang="en-US" sz="600" dirty="0"/>
          </a:p>
        </p:txBody>
      </p:sp>
      <p:sp>
        <p:nvSpPr>
          <p:cNvPr id="7" name="テキスト ボックス 6"/>
          <p:cNvSpPr txBox="1"/>
          <p:nvPr/>
        </p:nvSpPr>
        <p:spPr>
          <a:xfrm>
            <a:off x="3861376" y="2850634"/>
            <a:ext cx="504000" cy="184666"/>
          </a:xfrm>
          <a:prstGeom prst="rect">
            <a:avLst/>
          </a:prstGeom>
          <a:solidFill>
            <a:schemeClr val="bg1"/>
          </a:solidFill>
          <a:ln>
            <a:solidFill>
              <a:schemeClr val="tx1"/>
            </a:solidFill>
          </a:ln>
        </p:spPr>
        <p:txBody>
          <a:bodyPr wrap="square" rtlCol="0">
            <a:spAutoFit/>
          </a:bodyPr>
          <a:lstStyle/>
          <a:p>
            <a:r>
              <a:rPr kumimoji="1" lang="ja-JP" altLang="en-US" sz="600" dirty="0" smtClean="0"/>
              <a:t>神の存在</a:t>
            </a:r>
            <a:endParaRPr kumimoji="1" lang="ja-JP" altLang="en-US" sz="600" dirty="0"/>
          </a:p>
        </p:txBody>
      </p:sp>
      <p:sp>
        <p:nvSpPr>
          <p:cNvPr id="8" name="テキスト ボックス 7"/>
          <p:cNvSpPr txBox="1"/>
          <p:nvPr/>
        </p:nvSpPr>
        <p:spPr>
          <a:xfrm>
            <a:off x="3848792" y="2286000"/>
            <a:ext cx="504000" cy="184666"/>
          </a:xfrm>
          <a:prstGeom prst="rect">
            <a:avLst/>
          </a:prstGeom>
          <a:solidFill>
            <a:schemeClr val="bg1"/>
          </a:solidFill>
          <a:ln>
            <a:solidFill>
              <a:schemeClr val="tx1"/>
            </a:solidFill>
          </a:ln>
        </p:spPr>
        <p:txBody>
          <a:bodyPr wrap="square" rtlCol="0">
            <a:spAutoFit/>
          </a:bodyPr>
          <a:lstStyle/>
          <a:p>
            <a:r>
              <a:rPr kumimoji="1" lang="ja-JP" altLang="en-US" sz="600" dirty="0" smtClean="0"/>
              <a:t>自由</a:t>
            </a:r>
            <a:endParaRPr kumimoji="1" lang="ja-JP" altLang="en-US" sz="600" dirty="0"/>
          </a:p>
        </p:txBody>
      </p:sp>
      <p:sp>
        <p:nvSpPr>
          <p:cNvPr id="9" name="正方形/長方形 8"/>
          <p:cNvSpPr/>
          <p:nvPr/>
        </p:nvSpPr>
        <p:spPr>
          <a:xfrm>
            <a:off x="3943350" y="234020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955257" y="290456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8528050" y="37824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073900" y="625895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7073900" y="64251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7073900" y="66791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5930900" y="45593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5930900" y="39751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5924550" y="41402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5187950" y="56631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4013200" y="6691800"/>
            <a:ext cx="90000" cy="9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0" name="図 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07694" y="-29029"/>
            <a:ext cx="5295207" cy="3733800"/>
          </a:xfrm>
          <a:prstGeom prst="rect">
            <a:avLst/>
          </a:prstGeom>
        </p:spPr>
      </p:pic>
      <p:pic>
        <p:nvPicPr>
          <p:cNvPr id="21" name="図 20"/>
          <p:cNvPicPr>
            <a:picLocks noChangeAspect="1"/>
          </p:cNvPicPr>
          <p:nvPr/>
        </p:nvPicPr>
        <p:blipFill rotWithShape="1">
          <a:blip r:embed="rId3"/>
          <a:srcRect l="18672" t="9923" r="15353" b="3817"/>
          <a:stretch/>
        </p:blipFill>
        <p:spPr>
          <a:xfrm>
            <a:off x="-1707694" y="3704771"/>
            <a:ext cx="5360973" cy="3810000"/>
          </a:xfrm>
          <a:prstGeom prst="rect">
            <a:avLst/>
          </a:prstGeom>
        </p:spPr>
      </p:pic>
      <p:sp>
        <p:nvSpPr>
          <p:cNvPr id="22" name="テキスト ボックス 21"/>
          <p:cNvSpPr txBox="1"/>
          <p:nvPr/>
        </p:nvSpPr>
        <p:spPr>
          <a:xfrm>
            <a:off x="-1773460" y="1190170"/>
            <a:ext cx="576000" cy="276999"/>
          </a:xfrm>
          <a:prstGeom prst="rect">
            <a:avLst/>
          </a:prstGeom>
          <a:solidFill>
            <a:schemeClr val="bg1"/>
          </a:solidFill>
          <a:ln>
            <a:solidFill>
              <a:schemeClr val="tx1"/>
            </a:solidFill>
          </a:ln>
        </p:spPr>
        <p:txBody>
          <a:bodyPr wrap="square" rtlCol="0">
            <a:spAutoFit/>
          </a:bodyPr>
          <a:lstStyle/>
          <a:p>
            <a:r>
              <a:rPr kumimoji="1" lang="ja-JP" altLang="en-US" sz="600" dirty="0" smtClean="0"/>
              <a:t>魂の存在？</a:t>
            </a:r>
            <a:endParaRPr kumimoji="1" lang="en-US" altLang="ja-JP" sz="600" dirty="0" smtClean="0"/>
          </a:p>
          <a:p>
            <a:r>
              <a:rPr kumimoji="1" lang="ja-JP" altLang="en-US" sz="600" dirty="0" smtClean="0"/>
              <a:t>（魂の不滅）</a:t>
            </a:r>
            <a:endParaRPr kumimoji="1" lang="ja-JP" altLang="en-US" sz="600" dirty="0"/>
          </a:p>
        </p:txBody>
      </p:sp>
      <p:sp>
        <p:nvSpPr>
          <p:cNvPr id="23" name="テキスト ボックス 22"/>
          <p:cNvSpPr txBox="1"/>
          <p:nvPr/>
        </p:nvSpPr>
        <p:spPr>
          <a:xfrm>
            <a:off x="-1695110" y="2821604"/>
            <a:ext cx="504000" cy="184666"/>
          </a:xfrm>
          <a:prstGeom prst="rect">
            <a:avLst/>
          </a:prstGeom>
          <a:solidFill>
            <a:schemeClr val="bg1"/>
          </a:solidFill>
          <a:ln>
            <a:solidFill>
              <a:schemeClr val="tx1"/>
            </a:solidFill>
          </a:ln>
        </p:spPr>
        <p:txBody>
          <a:bodyPr wrap="square" rtlCol="0">
            <a:spAutoFit/>
          </a:bodyPr>
          <a:lstStyle/>
          <a:p>
            <a:r>
              <a:rPr kumimoji="1" lang="ja-JP" altLang="en-US" sz="600" dirty="0" smtClean="0"/>
              <a:t>神の存在</a:t>
            </a:r>
            <a:endParaRPr kumimoji="1" lang="ja-JP" altLang="en-US" sz="600" dirty="0"/>
          </a:p>
        </p:txBody>
      </p:sp>
      <p:sp>
        <p:nvSpPr>
          <p:cNvPr id="24" name="テキスト ボックス 23"/>
          <p:cNvSpPr txBox="1"/>
          <p:nvPr/>
        </p:nvSpPr>
        <p:spPr>
          <a:xfrm>
            <a:off x="-1707694" y="2256970"/>
            <a:ext cx="504000" cy="184666"/>
          </a:xfrm>
          <a:prstGeom prst="rect">
            <a:avLst/>
          </a:prstGeom>
          <a:solidFill>
            <a:schemeClr val="bg1"/>
          </a:solidFill>
          <a:ln>
            <a:solidFill>
              <a:schemeClr val="tx1"/>
            </a:solidFill>
          </a:ln>
        </p:spPr>
        <p:txBody>
          <a:bodyPr wrap="square" rtlCol="0">
            <a:spAutoFit/>
          </a:bodyPr>
          <a:lstStyle/>
          <a:p>
            <a:r>
              <a:rPr kumimoji="1" lang="ja-JP" altLang="en-US" sz="600" dirty="0" smtClean="0"/>
              <a:t>自由</a:t>
            </a:r>
            <a:endParaRPr kumimoji="1" lang="ja-JP" altLang="en-US" sz="600" dirty="0"/>
          </a:p>
        </p:txBody>
      </p:sp>
      <p:sp>
        <p:nvSpPr>
          <p:cNvPr id="25" name="正方形/長方形 24"/>
          <p:cNvSpPr/>
          <p:nvPr/>
        </p:nvSpPr>
        <p:spPr>
          <a:xfrm>
            <a:off x="-1613136" y="231117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601229" y="287553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971564" y="375342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1517414" y="622992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1517414" y="63960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1517414" y="66500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74414" y="45302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374414" y="39460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368064" y="41111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368536" y="56340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1543286" y="6662770"/>
            <a:ext cx="90000" cy="9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36815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417"/>
            <a:ext cx="8229600" cy="1143000"/>
          </a:xfrm>
        </p:spPr>
        <p:txBody>
          <a:bodyPr/>
          <a:lstStyle/>
          <a:p>
            <a:r>
              <a:rPr kumimoji="1" lang="ja-JP" altLang="en-US" dirty="0" smtClean="0"/>
              <a:t>実践理性批判</a:t>
            </a:r>
            <a:endParaRPr kumimoji="1" lang="ja-JP" altLang="en-US" dirty="0"/>
          </a:p>
        </p:txBody>
      </p:sp>
      <p:sp>
        <p:nvSpPr>
          <p:cNvPr id="3" name="コンテンツ プレースホルダー 2"/>
          <p:cNvSpPr>
            <a:spLocks noGrp="1"/>
          </p:cNvSpPr>
          <p:nvPr>
            <p:ph idx="1"/>
          </p:nvPr>
        </p:nvSpPr>
        <p:spPr>
          <a:xfrm>
            <a:off x="457200" y="914400"/>
            <a:ext cx="8229600" cy="5867400"/>
          </a:xfrm>
        </p:spPr>
        <p:txBody>
          <a:bodyPr>
            <a:normAutofit/>
          </a:bodyPr>
          <a:lstStyle/>
          <a:p>
            <a:r>
              <a:rPr kumimoji="1" lang="ja-JP" altLang="en-US" sz="1800" dirty="0" smtClean="0"/>
              <a:t>道徳法則</a:t>
            </a:r>
            <a:endParaRPr kumimoji="1" lang="en-US" altLang="ja-JP" sz="1800" dirty="0" smtClean="0"/>
          </a:p>
          <a:p>
            <a:pPr lvl="1"/>
            <a:r>
              <a:rPr kumimoji="1" lang="ja-JP" altLang="en-US" sz="1400" dirty="0" smtClean="0"/>
              <a:t>人によって異なる</a:t>
            </a:r>
            <a:r>
              <a:rPr kumimoji="1" lang="ja-JP" altLang="en-US" sz="1400" dirty="0"/>
              <a:t>もの（格率）は</a:t>
            </a:r>
            <a:r>
              <a:rPr kumimoji="1" lang="ja-JP" altLang="en-US" sz="1400" dirty="0" smtClean="0"/>
              <a:t>道徳法則ではない．道徳法則は経験的な性格を持ちえない．</a:t>
            </a:r>
            <a:endParaRPr kumimoji="1" lang="en-US" altLang="ja-JP" sz="1400" dirty="0" smtClean="0"/>
          </a:p>
          <a:p>
            <a:pPr lvl="1"/>
            <a:r>
              <a:rPr kumimoji="1" lang="ja-JP" altLang="en-US" sz="1400" dirty="0" smtClean="0"/>
              <a:t>道徳</a:t>
            </a:r>
            <a:r>
              <a:rPr kumimoji="1" lang="ja-JP" altLang="en-US" sz="1400" dirty="0"/>
              <a:t>法則</a:t>
            </a:r>
            <a:r>
              <a:rPr kumimoji="1" lang="ja-JP" altLang="en-US" sz="1400" dirty="0" smtClean="0"/>
              <a:t>は，この格率</a:t>
            </a:r>
            <a:r>
              <a:rPr kumimoji="1" lang="ja-JP" altLang="en-US" sz="1400" dirty="0"/>
              <a:t>が</a:t>
            </a:r>
            <a:r>
              <a:rPr kumimoji="1" lang="ja-JP" altLang="en-US" sz="1400" dirty="0" smtClean="0"/>
              <a:t>だれにとっても妥当するもの．</a:t>
            </a:r>
            <a:endParaRPr kumimoji="1" lang="en-US" altLang="ja-JP" sz="1400" dirty="0" smtClean="0"/>
          </a:p>
          <a:p>
            <a:pPr lvl="1"/>
            <a:r>
              <a:rPr kumimoji="1" lang="ja-JP" altLang="en-US" sz="1400" dirty="0" smtClean="0"/>
              <a:t>ア・プリオリなものでなければならない．</a:t>
            </a:r>
            <a:endParaRPr kumimoji="1" lang="en-US" altLang="ja-JP" sz="1400" dirty="0" smtClean="0"/>
          </a:p>
          <a:p>
            <a:r>
              <a:rPr kumimoji="1" lang="ja-JP" altLang="en-US" sz="1800" dirty="0"/>
              <a:t>定言</a:t>
            </a:r>
            <a:r>
              <a:rPr kumimoji="1" lang="ja-JP" altLang="en-US" sz="1800" dirty="0" smtClean="0"/>
              <a:t>命法</a:t>
            </a:r>
            <a:endParaRPr kumimoji="1" lang="en-US" altLang="ja-JP" sz="1800" dirty="0" smtClean="0"/>
          </a:p>
          <a:p>
            <a:pPr lvl="1"/>
            <a:r>
              <a:rPr kumimoji="1" lang="ja-JP" altLang="en-US" sz="1400" dirty="0" smtClean="0"/>
              <a:t>道徳</a:t>
            </a:r>
            <a:r>
              <a:rPr kumimoji="1" lang="ja-JP" altLang="en-US" sz="1400" dirty="0"/>
              <a:t>法則</a:t>
            </a:r>
            <a:r>
              <a:rPr kumimoji="1" lang="ja-JP" altLang="en-US" sz="1400" dirty="0" smtClean="0"/>
              <a:t>の形式．</a:t>
            </a:r>
            <a:endParaRPr kumimoji="1" lang="en-US" altLang="ja-JP" sz="1400" dirty="0" smtClean="0"/>
          </a:p>
          <a:p>
            <a:pPr lvl="1"/>
            <a:r>
              <a:rPr kumimoji="1" lang="ja-JP" altLang="en-US" sz="1400" dirty="0" smtClean="0"/>
              <a:t>実践</a:t>
            </a:r>
            <a:r>
              <a:rPr kumimoji="1" lang="ja-JP" altLang="en-US" sz="1400" dirty="0"/>
              <a:t>理性</a:t>
            </a:r>
            <a:r>
              <a:rPr kumimoji="1" lang="ja-JP" altLang="en-US" sz="1400" dirty="0" smtClean="0"/>
              <a:t>のア・プリオリな原理</a:t>
            </a:r>
            <a:r>
              <a:rPr kumimoji="1" lang="ja-JP" altLang="en-US" sz="1400" dirty="0"/>
              <a:t>．</a:t>
            </a:r>
            <a:endParaRPr kumimoji="1" lang="en-US" altLang="ja-JP" sz="1400" dirty="0" smtClean="0"/>
          </a:p>
          <a:p>
            <a:pPr lvl="1"/>
            <a:r>
              <a:rPr kumimoji="1" lang="ja-JP" altLang="en-US" sz="1400" dirty="0" smtClean="0"/>
              <a:t>「汝の意志の格率が常に同時に普遍的立法の原理として妥当しうるように行為せよ」</a:t>
            </a:r>
            <a:endParaRPr kumimoji="1" lang="en-US" altLang="ja-JP" sz="1400" dirty="0" smtClean="0"/>
          </a:p>
          <a:p>
            <a:pPr lvl="1"/>
            <a:r>
              <a:rPr kumimoji="1" lang="ja-JP" altLang="en-US" sz="1400" dirty="0" smtClean="0"/>
              <a:t>「</a:t>
            </a:r>
            <a:r>
              <a:rPr kumimoji="1" lang="ja-JP" altLang="en-US" sz="1400" dirty="0" err="1" smtClean="0"/>
              <a:t>～すべし</a:t>
            </a:r>
            <a:r>
              <a:rPr kumimoji="1" lang="ja-JP" altLang="en-US" sz="1400" dirty="0" smtClean="0"/>
              <a:t>」と命ずる無条件で普遍妥当性をもった命令</a:t>
            </a:r>
            <a:r>
              <a:rPr kumimoji="1" lang="ja-JP" altLang="en-US" sz="1400" dirty="0"/>
              <a:t>．</a:t>
            </a:r>
            <a:endParaRPr kumimoji="1" lang="en-US" altLang="ja-JP" sz="1400" dirty="0" smtClean="0"/>
          </a:p>
          <a:p>
            <a:r>
              <a:rPr kumimoji="1" lang="ja-JP" altLang="en-US" sz="1800" dirty="0"/>
              <a:t>仮言</a:t>
            </a:r>
            <a:r>
              <a:rPr kumimoji="1" lang="ja-JP" altLang="en-US" sz="1800" dirty="0" smtClean="0"/>
              <a:t>命法</a:t>
            </a:r>
            <a:endParaRPr kumimoji="1" lang="en-US" altLang="ja-JP" sz="1800" dirty="0" smtClean="0"/>
          </a:p>
          <a:p>
            <a:pPr lvl="1"/>
            <a:r>
              <a:rPr kumimoji="1" lang="ja-JP" altLang="en-US" sz="1400" dirty="0" smtClean="0"/>
              <a:t>「</a:t>
            </a:r>
            <a:r>
              <a:rPr kumimoji="1" lang="en-US" altLang="ja-JP" sz="1400" dirty="0" smtClean="0"/>
              <a:t>…</a:t>
            </a:r>
            <a:r>
              <a:rPr kumimoji="1" lang="ja-JP" altLang="en-US" sz="1400" dirty="0" smtClean="0"/>
              <a:t>なら</a:t>
            </a:r>
            <a:r>
              <a:rPr kumimoji="1" lang="ja-JP" altLang="en-US" sz="1400" dirty="0" err="1" smtClean="0"/>
              <a:t>～せよ</a:t>
            </a:r>
            <a:r>
              <a:rPr kumimoji="1" lang="ja-JP" altLang="en-US" sz="1400" dirty="0" smtClean="0"/>
              <a:t>」という条件付きの命令</a:t>
            </a:r>
            <a:r>
              <a:rPr kumimoji="1" lang="ja-JP" altLang="en-US" sz="1400" dirty="0"/>
              <a:t>．</a:t>
            </a:r>
            <a:endParaRPr kumimoji="1" lang="en-US" altLang="ja-JP" sz="1400" dirty="0" smtClean="0"/>
          </a:p>
          <a:p>
            <a:pPr lvl="1"/>
            <a:r>
              <a:rPr kumimoji="1" lang="ja-JP" altLang="en-US" sz="1400" dirty="0"/>
              <a:t>目的</a:t>
            </a:r>
            <a:r>
              <a:rPr kumimoji="1" lang="ja-JP" altLang="en-US" sz="1400" dirty="0" smtClean="0"/>
              <a:t>が</a:t>
            </a:r>
            <a:r>
              <a:rPr kumimoji="1" lang="ja-JP" altLang="en-US" sz="1400" dirty="0"/>
              <a:t>与</a:t>
            </a:r>
            <a:r>
              <a:rPr kumimoji="1" lang="ja-JP" altLang="en-US" sz="1400" dirty="0" smtClean="0"/>
              <a:t>えられないと生起されない</a:t>
            </a:r>
            <a:r>
              <a:rPr kumimoji="1" lang="ja-JP" altLang="en-US" sz="1400" dirty="0"/>
              <a:t>．</a:t>
            </a:r>
            <a:endParaRPr kumimoji="1" lang="en-US" altLang="ja-JP" sz="1400" dirty="0" smtClean="0"/>
          </a:p>
          <a:p>
            <a:pPr lvl="1"/>
            <a:r>
              <a:rPr kumimoji="1" lang="ja-JP" altLang="en-US" sz="1400" dirty="0" smtClean="0"/>
              <a:t>これは主観的なものだから万人に妥当しない．</a:t>
            </a:r>
            <a:endParaRPr kumimoji="1" lang="en-US" altLang="ja-JP" sz="1400" dirty="0" smtClean="0"/>
          </a:p>
          <a:p>
            <a:r>
              <a:rPr kumimoji="1" lang="ja-JP" altLang="en-US" sz="1800" dirty="0" smtClean="0"/>
              <a:t>否定された従来の形而上学理念１：自由意志</a:t>
            </a:r>
            <a:endParaRPr kumimoji="1" lang="en-US" altLang="ja-JP" sz="1800" dirty="0" smtClean="0"/>
          </a:p>
          <a:p>
            <a:pPr lvl="1"/>
            <a:r>
              <a:rPr kumimoji="1" lang="ja-JP" altLang="en-US" sz="1400" dirty="0"/>
              <a:t>人間</a:t>
            </a:r>
            <a:r>
              <a:rPr kumimoji="1" lang="ja-JP" altLang="en-US" sz="1400" dirty="0" smtClean="0"/>
              <a:t>の</a:t>
            </a:r>
            <a:r>
              <a:rPr kumimoji="1" lang="ja-JP" altLang="en-US" sz="1400" dirty="0"/>
              <a:t>行動</a:t>
            </a:r>
            <a:r>
              <a:rPr kumimoji="1" lang="ja-JP" altLang="en-US" sz="1400" dirty="0" smtClean="0"/>
              <a:t>が因果関係の法則（現象</a:t>
            </a:r>
            <a:r>
              <a:rPr kumimoji="1" lang="ja-JP" altLang="en-US" sz="1400" dirty="0"/>
              <a:t>界</a:t>
            </a:r>
            <a:r>
              <a:rPr kumimoji="1" lang="ja-JP" altLang="en-US" sz="1400" dirty="0" smtClean="0"/>
              <a:t>）に従っているなら自由意志をもたないことになってしまう．</a:t>
            </a:r>
            <a:endParaRPr kumimoji="1" lang="en-US" altLang="ja-JP" sz="1400" dirty="0" smtClean="0"/>
          </a:p>
          <a:p>
            <a:pPr lvl="1"/>
            <a:r>
              <a:rPr kumimoji="1" lang="ja-JP" altLang="en-US" sz="1400" dirty="0" smtClean="0"/>
              <a:t>つまり，自由は物自体となる．</a:t>
            </a:r>
            <a:endParaRPr kumimoji="1" lang="en-US" altLang="ja-JP" sz="1400" dirty="0" smtClean="0"/>
          </a:p>
          <a:p>
            <a:r>
              <a:rPr kumimoji="1" lang="ja-JP" altLang="en-US" sz="1800" dirty="0" smtClean="0"/>
              <a:t>カントの形而上学</a:t>
            </a:r>
            <a:endParaRPr kumimoji="1" lang="en-US" altLang="ja-JP" sz="1800" dirty="0" smtClean="0"/>
          </a:p>
          <a:p>
            <a:pPr lvl="1"/>
            <a:r>
              <a:rPr kumimoji="1" lang="ja-JP" altLang="en-US" sz="1400" dirty="0" smtClean="0"/>
              <a:t>人間は理論的な形而上学を成り立たせることはできない．</a:t>
            </a:r>
            <a:endParaRPr kumimoji="1" lang="en-US" altLang="ja-JP" sz="1400" dirty="0" smtClean="0"/>
          </a:p>
          <a:p>
            <a:pPr lvl="1"/>
            <a:r>
              <a:rPr kumimoji="1" lang="ja-JP" altLang="en-US" sz="1400" dirty="0" smtClean="0"/>
              <a:t>自らの道徳的意識を通して実践的な立場から新しく形而上学を考え出した．</a:t>
            </a:r>
            <a:endParaRPr kumimoji="1" lang="ja-JP" altLang="en-US" sz="1400" dirty="0"/>
          </a:p>
        </p:txBody>
      </p:sp>
      <p:sp>
        <p:nvSpPr>
          <p:cNvPr id="4" name="正方形/長方形 3"/>
          <p:cNvSpPr/>
          <p:nvPr/>
        </p:nvSpPr>
        <p:spPr>
          <a:xfrm>
            <a:off x="2984500" y="128905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p:cNvSpPr/>
          <p:nvPr/>
        </p:nvSpPr>
        <p:spPr>
          <a:xfrm>
            <a:off x="2607650" y="154085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1530350" y="1788500"/>
            <a:ext cx="288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419200" y="2636883"/>
            <a:ext cx="288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266950" y="28934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3448050" y="31474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3820500" y="31496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3143250" y="28956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3661750" y="290195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992200" y="2895600"/>
            <a:ext cx="144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2931500" y="39983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784350" y="4252300"/>
            <a:ext cx="180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320540" y="4526801"/>
            <a:ext cx="180000" cy="21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869780" y="509304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352600" y="483108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3694990" y="483870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5592370" y="483870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5127550" y="568452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4687570" y="5938860"/>
            <a:ext cx="162000" cy="180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895350" y="3440588"/>
            <a:ext cx="216000" cy="21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904875" y="2089050"/>
            <a:ext cx="216000" cy="21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8142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417"/>
            <a:ext cx="8229600" cy="1143000"/>
          </a:xfrm>
        </p:spPr>
        <p:txBody>
          <a:bodyPr/>
          <a:lstStyle/>
          <a:p>
            <a:r>
              <a:rPr kumimoji="1" lang="ja-JP" altLang="en-US" dirty="0" smtClean="0"/>
              <a:t>実践理性批判</a:t>
            </a:r>
            <a:endParaRPr kumimoji="1" lang="ja-JP" altLang="en-US" dirty="0"/>
          </a:p>
        </p:txBody>
      </p:sp>
      <p:sp>
        <p:nvSpPr>
          <p:cNvPr id="3" name="コンテンツ プレースホルダー 2"/>
          <p:cNvSpPr>
            <a:spLocks noGrp="1"/>
          </p:cNvSpPr>
          <p:nvPr>
            <p:ph idx="1"/>
          </p:nvPr>
        </p:nvSpPr>
        <p:spPr>
          <a:xfrm>
            <a:off x="457200" y="914400"/>
            <a:ext cx="8229600" cy="5867400"/>
          </a:xfrm>
        </p:spPr>
        <p:txBody>
          <a:bodyPr>
            <a:normAutofit/>
          </a:bodyPr>
          <a:lstStyle/>
          <a:p>
            <a:r>
              <a:rPr kumimoji="1" lang="ja-JP" altLang="en-US" sz="1800" dirty="0" smtClean="0"/>
              <a:t>道徳法則</a:t>
            </a:r>
            <a:endParaRPr kumimoji="1" lang="en-US" altLang="ja-JP" sz="1800" dirty="0" smtClean="0"/>
          </a:p>
          <a:p>
            <a:pPr lvl="1"/>
            <a:r>
              <a:rPr kumimoji="1" lang="ja-JP" altLang="en-US" sz="1400" dirty="0" smtClean="0"/>
              <a:t>人によって異なる</a:t>
            </a:r>
            <a:r>
              <a:rPr kumimoji="1" lang="ja-JP" altLang="en-US" sz="1400" dirty="0"/>
              <a:t>もの（格率）は</a:t>
            </a:r>
            <a:r>
              <a:rPr kumimoji="1" lang="ja-JP" altLang="en-US" sz="1400" dirty="0" smtClean="0"/>
              <a:t>道徳法則ではない．道徳法則は経験的な性格を持ちえない．</a:t>
            </a:r>
            <a:endParaRPr kumimoji="1" lang="en-US" altLang="ja-JP" sz="1400" dirty="0" smtClean="0"/>
          </a:p>
          <a:p>
            <a:pPr lvl="1"/>
            <a:r>
              <a:rPr kumimoji="1" lang="ja-JP" altLang="en-US" sz="1400" dirty="0" smtClean="0"/>
              <a:t>道徳</a:t>
            </a:r>
            <a:r>
              <a:rPr kumimoji="1" lang="ja-JP" altLang="en-US" sz="1400" dirty="0"/>
              <a:t>法則</a:t>
            </a:r>
            <a:r>
              <a:rPr kumimoji="1" lang="ja-JP" altLang="en-US" sz="1400" dirty="0" smtClean="0"/>
              <a:t>は，この格率</a:t>
            </a:r>
            <a:r>
              <a:rPr kumimoji="1" lang="ja-JP" altLang="en-US" sz="1400" dirty="0"/>
              <a:t>が</a:t>
            </a:r>
            <a:r>
              <a:rPr kumimoji="1" lang="ja-JP" altLang="en-US" sz="1400" dirty="0" smtClean="0"/>
              <a:t>だれにとっても妥当するもの．</a:t>
            </a:r>
            <a:endParaRPr kumimoji="1" lang="en-US" altLang="ja-JP" sz="1400" dirty="0" smtClean="0"/>
          </a:p>
          <a:p>
            <a:pPr lvl="1"/>
            <a:r>
              <a:rPr kumimoji="1" lang="ja-JP" altLang="en-US" sz="1400" dirty="0" smtClean="0"/>
              <a:t>ア・プリオリなものでなければならない．</a:t>
            </a:r>
            <a:endParaRPr kumimoji="1" lang="en-US" altLang="ja-JP" sz="1400" dirty="0" smtClean="0"/>
          </a:p>
          <a:p>
            <a:r>
              <a:rPr kumimoji="1" lang="ja-JP" altLang="en-US" sz="1800" dirty="0"/>
              <a:t>定言</a:t>
            </a:r>
            <a:r>
              <a:rPr kumimoji="1" lang="ja-JP" altLang="en-US" sz="1800" dirty="0" smtClean="0"/>
              <a:t>命法</a:t>
            </a:r>
            <a:endParaRPr kumimoji="1" lang="en-US" altLang="ja-JP" sz="1800" dirty="0" smtClean="0"/>
          </a:p>
          <a:p>
            <a:pPr lvl="1"/>
            <a:r>
              <a:rPr kumimoji="1" lang="ja-JP" altLang="en-US" sz="1400" dirty="0" smtClean="0"/>
              <a:t>道徳</a:t>
            </a:r>
            <a:r>
              <a:rPr kumimoji="1" lang="ja-JP" altLang="en-US" sz="1400" dirty="0"/>
              <a:t>法則</a:t>
            </a:r>
            <a:r>
              <a:rPr kumimoji="1" lang="ja-JP" altLang="en-US" sz="1400" dirty="0" smtClean="0"/>
              <a:t>の形式．</a:t>
            </a:r>
            <a:endParaRPr kumimoji="1" lang="en-US" altLang="ja-JP" sz="1400" dirty="0" smtClean="0"/>
          </a:p>
          <a:p>
            <a:pPr lvl="1"/>
            <a:r>
              <a:rPr kumimoji="1" lang="ja-JP" altLang="en-US" sz="1400" dirty="0" smtClean="0"/>
              <a:t>実践</a:t>
            </a:r>
            <a:r>
              <a:rPr kumimoji="1" lang="ja-JP" altLang="en-US" sz="1400" dirty="0"/>
              <a:t>理性</a:t>
            </a:r>
            <a:r>
              <a:rPr kumimoji="1" lang="ja-JP" altLang="en-US" sz="1400" dirty="0" smtClean="0"/>
              <a:t>のア・プリオリな原理</a:t>
            </a:r>
            <a:r>
              <a:rPr kumimoji="1" lang="ja-JP" altLang="en-US" sz="1400" dirty="0"/>
              <a:t>．</a:t>
            </a:r>
            <a:endParaRPr kumimoji="1" lang="en-US" altLang="ja-JP" sz="1400" dirty="0" smtClean="0"/>
          </a:p>
          <a:p>
            <a:pPr lvl="1"/>
            <a:r>
              <a:rPr kumimoji="1" lang="ja-JP" altLang="en-US" sz="1400" dirty="0" smtClean="0"/>
              <a:t>「汝の意志の格率が常に同時に普遍的立法の原理として妥当しうるように行為せよ」</a:t>
            </a:r>
            <a:endParaRPr kumimoji="1" lang="en-US" altLang="ja-JP" sz="1400" dirty="0" smtClean="0"/>
          </a:p>
          <a:p>
            <a:pPr lvl="1"/>
            <a:r>
              <a:rPr kumimoji="1" lang="ja-JP" altLang="en-US" sz="1400" dirty="0" smtClean="0"/>
              <a:t>「</a:t>
            </a:r>
            <a:r>
              <a:rPr kumimoji="1" lang="ja-JP" altLang="en-US" sz="1400" dirty="0" err="1" smtClean="0"/>
              <a:t>～すべし</a:t>
            </a:r>
            <a:r>
              <a:rPr kumimoji="1" lang="ja-JP" altLang="en-US" sz="1400" dirty="0" smtClean="0"/>
              <a:t>」と命ずる無条件で普遍妥当性をもった命令</a:t>
            </a:r>
            <a:r>
              <a:rPr kumimoji="1" lang="ja-JP" altLang="en-US" sz="1400" dirty="0"/>
              <a:t>．</a:t>
            </a:r>
            <a:endParaRPr kumimoji="1" lang="en-US" altLang="ja-JP" sz="1400" dirty="0" smtClean="0"/>
          </a:p>
          <a:p>
            <a:r>
              <a:rPr kumimoji="1" lang="ja-JP" altLang="en-US" sz="1800" dirty="0"/>
              <a:t>仮言</a:t>
            </a:r>
            <a:r>
              <a:rPr kumimoji="1" lang="ja-JP" altLang="en-US" sz="1800" dirty="0" smtClean="0"/>
              <a:t>命法</a:t>
            </a:r>
            <a:endParaRPr kumimoji="1" lang="en-US" altLang="ja-JP" sz="1800" dirty="0" smtClean="0"/>
          </a:p>
          <a:p>
            <a:pPr lvl="1"/>
            <a:r>
              <a:rPr kumimoji="1" lang="ja-JP" altLang="en-US" sz="1400" dirty="0" smtClean="0"/>
              <a:t>「</a:t>
            </a:r>
            <a:r>
              <a:rPr kumimoji="1" lang="en-US" altLang="ja-JP" sz="1400" dirty="0" smtClean="0"/>
              <a:t>…</a:t>
            </a:r>
            <a:r>
              <a:rPr kumimoji="1" lang="ja-JP" altLang="en-US" sz="1400" dirty="0" smtClean="0"/>
              <a:t>なら</a:t>
            </a:r>
            <a:r>
              <a:rPr kumimoji="1" lang="ja-JP" altLang="en-US" sz="1400" dirty="0" err="1" smtClean="0"/>
              <a:t>～せよ</a:t>
            </a:r>
            <a:r>
              <a:rPr kumimoji="1" lang="ja-JP" altLang="en-US" sz="1400" dirty="0" smtClean="0"/>
              <a:t>」という条件付きの命令</a:t>
            </a:r>
            <a:r>
              <a:rPr kumimoji="1" lang="ja-JP" altLang="en-US" sz="1400" dirty="0"/>
              <a:t>．</a:t>
            </a:r>
            <a:endParaRPr kumimoji="1" lang="en-US" altLang="ja-JP" sz="1400" dirty="0" smtClean="0"/>
          </a:p>
          <a:p>
            <a:pPr lvl="1"/>
            <a:r>
              <a:rPr kumimoji="1" lang="ja-JP" altLang="en-US" sz="1400" dirty="0"/>
              <a:t>目的</a:t>
            </a:r>
            <a:r>
              <a:rPr kumimoji="1" lang="ja-JP" altLang="en-US" sz="1400" dirty="0" smtClean="0"/>
              <a:t>が</a:t>
            </a:r>
            <a:r>
              <a:rPr kumimoji="1" lang="ja-JP" altLang="en-US" sz="1400" dirty="0"/>
              <a:t>与</a:t>
            </a:r>
            <a:r>
              <a:rPr kumimoji="1" lang="ja-JP" altLang="en-US" sz="1400" dirty="0" smtClean="0"/>
              <a:t>えられないと生起されない</a:t>
            </a:r>
            <a:r>
              <a:rPr kumimoji="1" lang="ja-JP" altLang="en-US" sz="1400" dirty="0"/>
              <a:t>．</a:t>
            </a:r>
            <a:endParaRPr kumimoji="1" lang="en-US" altLang="ja-JP" sz="1400" dirty="0" smtClean="0"/>
          </a:p>
          <a:p>
            <a:pPr lvl="1"/>
            <a:r>
              <a:rPr kumimoji="1" lang="ja-JP" altLang="en-US" sz="1400" dirty="0" smtClean="0"/>
              <a:t>これは主観的なものだから万人に妥当しない．</a:t>
            </a:r>
            <a:endParaRPr kumimoji="1" lang="en-US" altLang="ja-JP" sz="1400" dirty="0" smtClean="0"/>
          </a:p>
          <a:p>
            <a:r>
              <a:rPr kumimoji="1" lang="ja-JP" altLang="en-US" sz="1800" dirty="0" smtClean="0"/>
              <a:t>否定された従来の形而上学理念１：自由意志</a:t>
            </a:r>
            <a:endParaRPr kumimoji="1" lang="en-US" altLang="ja-JP" sz="1800" dirty="0" smtClean="0"/>
          </a:p>
          <a:p>
            <a:pPr lvl="1"/>
            <a:r>
              <a:rPr kumimoji="1" lang="ja-JP" altLang="en-US" sz="1400" dirty="0"/>
              <a:t>人間</a:t>
            </a:r>
            <a:r>
              <a:rPr kumimoji="1" lang="ja-JP" altLang="en-US" sz="1400" dirty="0" smtClean="0"/>
              <a:t>の</a:t>
            </a:r>
            <a:r>
              <a:rPr kumimoji="1" lang="ja-JP" altLang="en-US" sz="1400" dirty="0"/>
              <a:t>行動</a:t>
            </a:r>
            <a:r>
              <a:rPr kumimoji="1" lang="ja-JP" altLang="en-US" sz="1400" dirty="0" smtClean="0"/>
              <a:t>が因果関係の法則（現象</a:t>
            </a:r>
            <a:r>
              <a:rPr kumimoji="1" lang="ja-JP" altLang="en-US" sz="1400" dirty="0"/>
              <a:t>界</a:t>
            </a:r>
            <a:r>
              <a:rPr kumimoji="1" lang="ja-JP" altLang="en-US" sz="1400" dirty="0" smtClean="0"/>
              <a:t>）に従っているなら自由意志をもたないことになってしまう．</a:t>
            </a:r>
            <a:endParaRPr kumimoji="1" lang="en-US" altLang="ja-JP" sz="1400" dirty="0" smtClean="0"/>
          </a:p>
          <a:p>
            <a:pPr lvl="1"/>
            <a:r>
              <a:rPr kumimoji="1" lang="ja-JP" altLang="en-US" sz="1400" dirty="0" smtClean="0"/>
              <a:t>つまり，自由は物自体となる．</a:t>
            </a:r>
            <a:endParaRPr kumimoji="1" lang="en-US" altLang="ja-JP" sz="1400" dirty="0" smtClean="0"/>
          </a:p>
          <a:p>
            <a:r>
              <a:rPr kumimoji="1" lang="ja-JP" altLang="en-US" sz="1800" dirty="0" smtClean="0"/>
              <a:t>カントの形而上学</a:t>
            </a:r>
            <a:endParaRPr kumimoji="1" lang="en-US" altLang="ja-JP" sz="1800" dirty="0" smtClean="0"/>
          </a:p>
          <a:p>
            <a:pPr lvl="1"/>
            <a:r>
              <a:rPr kumimoji="1" lang="ja-JP" altLang="en-US" sz="1400" dirty="0" smtClean="0"/>
              <a:t>人間は理論的な形而上学を成り立たせることはできない．</a:t>
            </a:r>
            <a:endParaRPr kumimoji="1" lang="en-US" altLang="ja-JP" sz="1400" dirty="0" smtClean="0"/>
          </a:p>
          <a:p>
            <a:pPr lvl="1"/>
            <a:r>
              <a:rPr kumimoji="1" lang="ja-JP" altLang="en-US" sz="1400" dirty="0" smtClean="0"/>
              <a:t>自らの道徳的意識を通して実践的な立場から新しく形而上学を考え出した．</a:t>
            </a:r>
            <a:endParaRPr kumimoji="1" lang="ja-JP" altLang="en-US" sz="1400" dirty="0"/>
          </a:p>
        </p:txBody>
      </p:sp>
      <p:sp>
        <p:nvSpPr>
          <p:cNvPr id="4" name="正方形/長方形 3"/>
          <p:cNvSpPr/>
          <p:nvPr/>
        </p:nvSpPr>
        <p:spPr>
          <a:xfrm>
            <a:off x="2984500" y="128905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p:cNvSpPr/>
          <p:nvPr/>
        </p:nvSpPr>
        <p:spPr>
          <a:xfrm>
            <a:off x="2607650" y="154085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1530350" y="1788500"/>
            <a:ext cx="288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2419200" y="2636883"/>
            <a:ext cx="288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2266950" y="28934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3448050" y="31474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3820500" y="31496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3143250" y="28956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3661750" y="290195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992200" y="2895600"/>
            <a:ext cx="144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2931500" y="39983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784350" y="4252300"/>
            <a:ext cx="180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320540" y="4526801"/>
            <a:ext cx="180000" cy="21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869780" y="509304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2352600" y="483108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3694990" y="483870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5592370" y="483870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5127550" y="568452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4687570" y="5938860"/>
            <a:ext cx="162000" cy="180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895350" y="3440588"/>
            <a:ext cx="216000" cy="21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904875" y="2089050"/>
            <a:ext cx="216000" cy="21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7553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0" y="0"/>
            <a:ext cx="4572000" cy="3198436"/>
          </a:xfrm>
          <a:prstGeom prst="rect">
            <a:avLst/>
          </a:prstGeom>
        </p:spPr>
      </p:pic>
      <p:sp>
        <p:nvSpPr>
          <p:cNvPr id="3" name="正方形/長方形 2"/>
          <p:cNvSpPr/>
          <p:nvPr/>
        </p:nvSpPr>
        <p:spPr>
          <a:xfrm>
            <a:off x="8978846" y="3810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7662298" y="43339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7572378" y="4333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8738622" y="215208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8843394" y="2704546"/>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8176644" y="284265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7357496" y="255270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7267570" y="284740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6381748" y="42296"/>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6291259" y="4286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4876800" y="370911"/>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6276978" y="110490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5757867" y="90963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5676897" y="119006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4972052" y="1176325"/>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6315074" y="218122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6310311" y="231400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4919667" y="250927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4748207" y="2514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4914902" y="26473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60" y="0"/>
            <a:ext cx="4572000" cy="3198436"/>
          </a:xfrm>
          <a:prstGeom prst="rect">
            <a:avLst/>
          </a:prstGeom>
        </p:spPr>
      </p:pic>
      <p:sp>
        <p:nvSpPr>
          <p:cNvPr id="25" name="正方形/長方形 24"/>
          <p:cNvSpPr/>
          <p:nvPr/>
        </p:nvSpPr>
        <p:spPr>
          <a:xfrm>
            <a:off x="4368386" y="3810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3051838" y="43339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2961918" y="4333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4128162" y="215208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4232934" y="2704546"/>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3566184" y="284265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2747036" y="255270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2657110" y="284740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1771288" y="42296"/>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1680799" y="4286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266340" y="370911"/>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1666518" y="110490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1147407" y="90963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1066437" y="119006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361592" y="1176325"/>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1704614" y="218122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1699851" y="231400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309207" y="250927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137747" y="2514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304442" y="26473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85839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20955" t="10306" r="17635" b="9542"/>
          <a:stretch/>
        </p:blipFill>
        <p:spPr>
          <a:xfrm>
            <a:off x="4574769" y="-835862"/>
            <a:ext cx="4507744" cy="3198062"/>
          </a:xfrm>
          <a:prstGeom prst="rect">
            <a:avLst/>
          </a:prstGeom>
        </p:spPr>
      </p:pic>
      <p:pic>
        <p:nvPicPr>
          <p:cNvPr id="5" name="図 4"/>
          <p:cNvPicPr>
            <a:picLocks noChangeAspect="1"/>
          </p:cNvPicPr>
          <p:nvPr/>
        </p:nvPicPr>
        <p:blipFill rotWithShape="1">
          <a:blip r:embed="rId3"/>
          <a:srcRect l="17596" t="9249" r="15165" b="4047"/>
          <a:stretch/>
        </p:blipFill>
        <p:spPr>
          <a:xfrm>
            <a:off x="4560682" y="2362200"/>
            <a:ext cx="4521831" cy="3169508"/>
          </a:xfrm>
          <a:prstGeom prst="rect">
            <a:avLst/>
          </a:prstGeom>
        </p:spPr>
      </p:pic>
      <p:pic>
        <p:nvPicPr>
          <p:cNvPr id="6" name="図 5"/>
          <p:cNvPicPr>
            <a:picLocks noChangeAspect="1"/>
          </p:cNvPicPr>
          <p:nvPr/>
        </p:nvPicPr>
        <p:blipFill rotWithShape="1">
          <a:blip r:embed="rId4"/>
          <a:srcRect l="18050" t="9542" r="15145" b="4199"/>
          <a:stretch/>
        </p:blipFill>
        <p:spPr>
          <a:xfrm>
            <a:off x="4549369" y="5560262"/>
            <a:ext cx="4556531" cy="3198062"/>
          </a:xfrm>
          <a:prstGeom prst="rect">
            <a:avLst/>
          </a:prstGeom>
        </p:spPr>
      </p:pic>
      <p:sp>
        <p:nvSpPr>
          <p:cNvPr id="7" name="正方形/長方形 6"/>
          <p:cNvSpPr/>
          <p:nvPr/>
        </p:nvSpPr>
        <p:spPr>
          <a:xfrm>
            <a:off x="7584050" y="12763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7410450" y="-80411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7505700" y="-7239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7211450" y="1117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6369050" y="-3492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6096000" y="-5165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6096000" y="-2815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5099050" y="-3238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4826000" y="-2476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838700" y="944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4838700" y="11049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5973200" y="1782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5886450" y="1701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8699500" y="2899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8445500" y="26543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7994650" y="2641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7816850" y="2641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7471800" y="28511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7308850" y="28321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7493000" y="37211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7141600" y="4876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5886450" y="24193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5803900" y="24235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4959350" y="243205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4908550" y="4754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8748711" y="567214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8657660" y="6938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8486778" y="680085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7334244" y="690563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8729096" y="815283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4791074" y="703897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6096000" y="8243326"/>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5924549" y="810577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5309625" y="7424739"/>
            <a:ext cx="1440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5626561" y="7386639"/>
            <a:ext cx="82800" cy="144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3" name="図 42"/>
          <p:cNvPicPr>
            <a:picLocks noChangeAspect="1"/>
          </p:cNvPicPr>
          <p:nvPr/>
        </p:nvPicPr>
        <p:blipFill rotWithShape="1">
          <a:blip r:embed="rId2"/>
          <a:srcRect l="20955" t="10306" r="17635" b="9542"/>
          <a:stretch/>
        </p:blipFill>
        <p:spPr>
          <a:xfrm>
            <a:off x="-72669" y="-835862"/>
            <a:ext cx="4507744" cy="3198062"/>
          </a:xfrm>
          <a:prstGeom prst="rect">
            <a:avLst/>
          </a:prstGeom>
        </p:spPr>
      </p:pic>
      <p:pic>
        <p:nvPicPr>
          <p:cNvPr id="44" name="図 43"/>
          <p:cNvPicPr>
            <a:picLocks noChangeAspect="1"/>
          </p:cNvPicPr>
          <p:nvPr/>
        </p:nvPicPr>
        <p:blipFill rotWithShape="1">
          <a:blip r:embed="rId3"/>
          <a:srcRect l="17596" t="9249" r="15165" b="4047"/>
          <a:stretch/>
        </p:blipFill>
        <p:spPr>
          <a:xfrm>
            <a:off x="-86756" y="2362200"/>
            <a:ext cx="4521831" cy="3169508"/>
          </a:xfrm>
          <a:prstGeom prst="rect">
            <a:avLst/>
          </a:prstGeom>
        </p:spPr>
      </p:pic>
      <p:pic>
        <p:nvPicPr>
          <p:cNvPr id="45" name="図 44"/>
          <p:cNvPicPr>
            <a:picLocks noChangeAspect="1"/>
          </p:cNvPicPr>
          <p:nvPr/>
        </p:nvPicPr>
        <p:blipFill rotWithShape="1">
          <a:blip r:embed="rId4"/>
          <a:srcRect l="18050" t="9542" r="15145" b="4199"/>
          <a:stretch/>
        </p:blipFill>
        <p:spPr>
          <a:xfrm>
            <a:off x="-98069" y="5560262"/>
            <a:ext cx="4556531" cy="3198062"/>
          </a:xfrm>
          <a:prstGeom prst="rect">
            <a:avLst/>
          </a:prstGeom>
        </p:spPr>
      </p:pic>
      <p:sp>
        <p:nvSpPr>
          <p:cNvPr id="46" name="正方形/長方形 45"/>
          <p:cNvSpPr/>
          <p:nvPr/>
        </p:nvSpPr>
        <p:spPr>
          <a:xfrm>
            <a:off x="2936612" y="12763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2763012" y="-80411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2858262" y="-7239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2564012" y="1117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p:cNvSpPr/>
          <p:nvPr/>
        </p:nvSpPr>
        <p:spPr>
          <a:xfrm>
            <a:off x="1721612" y="-3492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1448562" y="-5165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p:cNvSpPr/>
          <p:nvPr/>
        </p:nvSpPr>
        <p:spPr>
          <a:xfrm>
            <a:off x="1448562" y="-2815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451612" y="-3238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正方形/長方形 53"/>
          <p:cNvSpPr/>
          <p:nvPr/>
        </p:nvSpPr>
        <p:spPr>
          <a:xfrm>
            <a:off x="178562" y="-2476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191262" y="944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191262" y="11049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1325762" y="1782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1239012" y="1701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正方形/長方形 58"/>
          <p:cNvSpPr/>
          <p:nvPr/>
        </p:nvSpPr>
        <p:spPr>
          <a:xfrm>
            <a:off x="4052062" y="2899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3798062" y="26543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3347212" y="2641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3169412" y="2641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2824362" y="28511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p:cNvSpPr/>
          <p:nvPr/>
        </p:nvSpPr>
        <p:spPr>
          <a:xfrm>
            <a:off x="2661412" y="28321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2845562" y="37211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正方形/長方形 65"/>
          <p:cNvSpPr/>
          <p:nvPr/>
        </p:nvSpPr>
        <p:spPr>
          <a:xfrm>
            <a:off x="2494162" y="4876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正方形/長方形 66"/>
          <p:cNvSpPr/>
          <p:nvPr/>
        </p:nvSpPr>
        <p:spPr>
          <a:xfrm>
            <a:off x="1239012" y="24193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p:cNvSpPr/>
          <p:nvPr/>
        </p:nvSpPr>
        <p:spPr>
          <a:xfrm>
            <a:off x="1156462" y="24235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正方形/長方形 68"/>
          <p:cNvSpPr/>
          <p:nvPr/>
        </p:nvSpPr>
        <p:spPr>
          <a:xfrm>
            <a:off x="311912" y="243205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p:cNvSpPr/>
          <p:nvPr/>
        </p:nvSpPr>
        <p:spPr>
          <a:xfrm>
            <a:off x="261112" y="4754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正方形/長方形 70"/>
          <p:cNvSpPr/>
          <p:nvPr/>
        </p:nvSpPr>
        <p:spPr>
          <a:xfrm>
            <a:off x="4101273" y="567214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p:cNvSpPr/>
          <p:nvPr/>
        </p:nvSpPr>
        <p:spPr>
          <a:xfrm>
            <a:off x="4010222" y="6938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正方形/長方形 72"/>
          <p:cNvSpPr/>
          <p:nvPr/>
        </p:nvSpPr>
        <p:spPr>
          <a:xfrm>
            <a:off x="3839340" y="680085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正方形/長方形 73"/>
          <p:cNvSpPr/>
          <p:nvPr/>
        </p:nvSpPr>
        <p:spPr>
          <a:xfrm>
            <a:off x="2686806" y="690563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正方形/長方形 74"/>
          <p:cNvSpPr/>
          <p:nvPr/>
        </p:nvSpPr>
        <p:spPr>
          <a:xfrm>
            <a:off x="4081658" y="815283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正方形/長方形 75"/>
          <p:cNvSpPr/>
          <p:nvPr/>
        </p:nvSpPr>
        <p:spPr>
          <a:xfrm>
            <a:off x="143636" y="703897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正方形/長方形 76"/>
          <p:cNvSpPr/>
          <p:nvPr/>
        </p:nvSpPr>
        <p:spPr>
          <a:xfrm>
            <a:off x="1448562" y="8243326"/>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正方形/長方形 77"/>
          <p:cNvSpPr/>
          <p:nvPr/>
        </p:nvSpPr>
        <p:spPr>
          <a:xfrm>
            <a:off x="1277111" y="810577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p:cNvSpPr/>
          <p:nvPr/>
        </p:nvSpPr>
        <p:spPr>
          <a:xfrm>
            <a:off x="662187" y="7424739"/>
            <a:ext cx="1440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正方形/長方形 79"/>
          <p:cNvSpPr/>
          <p:nvPr/>
        </p:nvSpPr>
        <p:spPr>
          <a:xfrm>
            <a:off x="979123" y="7386639"/>
            <a:ext cx="82800" cy="144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 name="直線コネクタ 2"/>
          <p:cNvCxnSpPr/>
          <p:nvPr/>
        </p:nvCxnSpPr>
        <p:spPr>
          <a:xfrm>
            <a:off x="-110769" y="2362200"/>
            <a:ext cx="45311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110769" y="5560262"/>
            <a:ext cx="45311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a:off x="4560682" y="2362200"/>
            <a:ext cx="45311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4560682" y="5560262"/>
            <a:ext cx="45311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7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92162"/>
          </a:xfrm>
        </p:spPr>
        <p:txBody>
          <a:bodyPr/>
          <a:lstStyle/>
          <a:p>
            <a:r>
              <a:rPr kumimoji="1" lang="ja-JP" altLang="en-US" dirty="0" smtClean="0"/>
              <a:t>判断力批判</a:t>
            </a:r>
            <a:endParaRPr kumimoji="1" lang="ja-JP" altLang="en-US" dirty="0"/>
          </a:p>
        </p:txBody>
      </p:sp>
    </p:spTree>
    <p:extLst>
      <p:ext uri="{BB962C8B-B14F-4D97-AF65-F5344CB8AC3E}">
        <p14:creationId xmlns:p14="http://schemas.microsoft.com/office/powerpoint/2010/main" val="3191335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l="20746" t="9160" r="14937" b="3817"/>
          <a:stretch/>
        </p:blipFill>
        <p:spPr>
          <a:xfrm>
            <a:off x="4556340" y="-2663371"/>
            <a:ext cx="4558631" cy="3352800"/>
          </a:xfrm>
          <a:prstGeom prst="rect">
            <a:avLst/>
          </a:prstGeom>
        </p:spPr>
      </p:pic>
      <p:pic>
        <p:nvPicPr>
          <p:cNvPr id="5" name="図 4"/>
          <p:cNvPicPr>
            <a:picLocks noChangeAspect="1"/>
          </p:cNvPicPr>
          <p:nvPr/>
        </p:nvPicPr>
        <p:blipFill rotWithShape="1">
          <a:blip r:embed="rId3"/>
          <a:srcRect l="17870" t="9540" r="14777" b="4481"/>
          <a:stretch/>
        </p:blipFill>
        <p:spPr>
          <a:xfrm>
            <a:off x="4541826" y="762000"/>
            <a:ext cx="4573145" cy="3173203"/>
          </a:xfrm>
          <a:prstGeom prst="rect">
            <a:avLst/>
          </a:prstGeom>
        </p:spPr>
      </p:pic>
      <p:pic>
        <p:nvPicPr>
          <p:cNvPr id="6" name="図 5"/>
          <p:cNvPicPr>
            <a:picLocks noChangeAspect="1"/>
          </p:cNvPicPr>
          <p:nvPr/>
        </p:nvPicPr>
        <p:blipFill rotWithShape="1">
          <a:blip r:embed="rId4"/>
          <a:srcRect l="17428" t="9542" r="14937" b="4199"/>
          <a:stretch/>
        </p:blipFill>
        <p:spPr>
          <a:xfrm>
            <a:off x="4527312" y="7177829"/>
            <a:ext cx="4587659" cy="3180402"/>
          </a:xfrm>
          <a:prstGeom prst="rect">
            <a:avLst/>
          </a:prstGeom>
        </p:spPr>
      </p:pic>
      <p:pic>
        <p:nvPicPr>
          <p:cNvPr id="7" name="図 6"/>
          <p:cNvPicPr>
            <a:picLocks noChangeAspect="1"/>
          </p:cNvPicPr>
          <p:nvPr/>
        </p:nvPicPr>
        <p:blipFill rotWithShape="1">
          <a:blip r:embed="rId5"/>
          <a:srcRect l="18050" t="9542" r="14730" b="4199"/>
          <a:stretch/>
        </p:blipFill>
        <p:spPr>
          <a:xfrm>
            <a:off x="4563598" y="3935203"/>
            <a:ext cx="4555002" cy="3177254"/>
          </a:xfrm>
          <a:prstGeom prst="rect">
            <a:avLst/>
          </a:prstGeom>
        </p:spPr>
      </p:pic>
      <p:sp>
        <p:nvSpPr>
          <p:cNvPr id="8" name="正方形/長方形 7"/>
          <p:cNvSpPr/>
          <p:nvPr/>
        </p:nvSpPr>
        <p:spPr>
          <a:xfrm>
            <a:off x="7397750" y="2131956"/>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6234000" y="-2471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6143400" y="-2467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5334000" y="-2445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359800" y="-2107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5370000" y="-1364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6045600" y="-576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5457600" y="-1476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4924200" y="-881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807800" y="-736200"/>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4950000" y="-43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4869600" y="99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4688400" y="251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7315200" y="882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7239000" y="831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8796000" y="1135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8817600" y="2140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7224600" y="1843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7141200" y="2017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8803200" y="3059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8349000" y="2964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8015400" y="2964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8800200" y="4438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8709600" y="4186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8719800" y="4536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8632200" y="4474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8545800" y="4398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7634400" y="3360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7250400" y="3352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6361800" y="997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5519400" y="1785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6165000" y="2697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157800" y="2954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6081600" y="2703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6005400" y="2700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7239000" y="54144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7155600" y="5607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8534400" y="6382140"/>
            <a:ext cx="72000" cy="126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8380740" y="608380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7216140" y="660312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7216140" y="681648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6172200" y="424434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p:cNvSpPr/>
          <p:nvPr/>
        </p:nvSpPr>
        <p:spPr>
          <a:xfrm>
            <a:off x="6427860" y="40005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6423660" y="420282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p:cNvSpPr/>
          <p:nvPr/>
        </p:nvSpPr>
        <p:spPr>
          <a:xfrm>
            <a:off x="6481200" y="47667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6393180" y="470154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正方形/長方形 53"/>
          <p:cNvSpPr/>
          <p:nvPr/>
        </p:nvSpPr>
        <p:spPr>
          <a:xfrm>
            <a:off x="4754880" y="52959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6373250" y="5991615"/>
            <a:ext cx="108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5399650" y="600668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5516450" y="686200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5350900" y="659232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4838700" y="6588125"/>
            <a:ext cx="648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6268837" y="6756443"/>
            <a:ext cx="1080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4991103" y="6716754"/>
            <a:ext cx="1080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8512689" y="748896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正方形/長方形 65"/>
          <p:cNvSpPr/>
          <p:nvPr/>
        </p:nvSpPr>
        <p:spPr>
          <a:xfrm>
            <a:off x="8256298" y="735330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正方形/長方形 66"/>
          <p:cNvSpPr/>
          <p:nvPr/>
        </p:nvSpPr>
        <p:spPr>
          <a:xfrm>
            <a:off x="7462279" y="836294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p:cNvSpPr/>
          <p:nvPr/>
        </p:nvSpPr>
        <p:spPr>
          <a:xfrm>
            <a:off x="8667748" y="883863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9" name="正方形/長方形 68"/>
          <p:cNvSpPr/>
          <p:nvPr/>
        </p:nvSpPr>
        <p:spPr>
          <a:xfrm>
            <a:off x="8667748" y="904342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p:cNvSpPr/>
          <p:nvPr/>
        </p:nvSpPr>
        <p:spPr>
          <a:xfrm>
            <a:off x="8496303" y="88392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正方形/長方形 70"/>
          <p:cNvSpPr/>
          <p:nvPr/>
        </p:nvSpPr>
        <p:spPr>
          <a:xfrm>
            <a:off x="7472363" y="8853489"/>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p:cNvSpPr/>
          <p:nvPr/>
        </p:nvSpPr>
        <p:spPr>
          <a:xfrm>
            <a:off x="7472363" y="905827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正方形/長方形 72"/>
          <p:cNvSpPr/>
          <p:nvPr/>
        </p:nvSpPr>
        <p:spPr>
          <a:xfrm>
            <a:off x="7193360" y="885978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正方形/長方形 73"/>
          <p:cNvSpPr/>
          <p:nvPr/>
        </p:nvSpPr>
        <p:spPr>
          <a:xfrm>
            <a:off x="7681911" y="951014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正方形/長方形 74"/>
          <p:cNvSpPr/>
          <p:nvPr/>
        </p:nvSpPr>
        <p:spPr>
          <a:xfrm>
            <a:off x="7533711" y="95011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正方形/長方形 75"/>
          <p:cNvSpPr/>
          <p:nvPr/>
        </p:nvSpPr>
        <p:spPr>
          <a:xfrm>
            <a:off x="7534274" y="96816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正方形/長方形 76"/>
          <p:cNvSpPr/>
          <p:nvPr/>
        </p:nvSpPr>
        <p:spPr>
          <a:xfrm>
            <a:off x="7339015" y="9995926"/>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正方形/長方形 77"/>
          <p:cNvSpPr/>
          <p:nvPr/>
        </p:nvSpPr>
        <p:spPr>
          <a:xfrm>
            <a:off x="7315200" y="950538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p:cNvSpPr/>
          <p:nvPr/>
        </p:nvSpPr>
        <p:spPr>
          <a:xfrm>
            <a:off x="6329363" y="72390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正方形/長方形 79"/>
          <p:cNvSpPr/>
          <p:nvPr/>
        </p:nvSpPr>
        <p:spPr>
          <a:xfrm>
            <a:off x="6243637" y="7234237"/>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p:cNvSpPr/>
          <p:nvPr/>
        </p:nvSpPr>
        <p:spPr>
          <a:xfrm>
            <a:off x="5086348" y="726281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p:cNvSpPr/>
          <p:nvPr/>
        </p:nvSpPr>
        <p:spPr>
          <a:xfrm>
            <a:off x="5086348" y="7471800"/>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p:cNvSpPr/>
          <p:nvPr/>
        </p:nvSpPr>
        <p:spPr>
          <a:xfrm>
            <a:off x="4914898" y="751522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p:cNvSpPr/>
          <p:nvPr/>
        </p:nvSpPr>
        <p:spPr>
          <a:xfrm>
            <a:off x="6353177" y="921011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正方形/長方形 84"/>
          <p:cNvSpPr/>
          <p:nvPr/>
        </p:nvSpPr>
        <p:spPr>
          <a:xfrm>
            <a:off x="6353173" y="9400614"/>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正方形/長方形 85"/>
          <p:cNvSpPr/>
          <p:nvPr/>
        </p:nvSpPr>
        <p:spPr>
          <a:xfrm>
            <a:off x="6272210" y="9410698"/>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正方形/長方形 86"/>
          <p:cNvSpPr/>
          <p:nvPr/>
        </p:nvSpPr>
        <p:spPr>
          <a:xfrm>
            <a:off x="5710237" y="9657793"/>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正方形/長方形 87"/>
          <p:cNvSpPr/>
          <p:nvPr/>
        </p:nvSpPr>
        <p:spPr>
          <a:xfrm>
            <a:off x="4876800" y="8357622"/>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正方形/長方形 88"/>
          <p:cNvSpPr/>
          <p:nvPr/>
        </p:nvSpPr>
        <p:spPr>
          <a:xfrm>
            <a:off x="5628711" y="9396415"/>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p:cNvSpPr/>
          <p:nvPr/>
        </p:nvSpPr>
        <p:spPr>
          <a:xfrm>
            <a:off x="5629268" y="9591111"/>
            <a:ext cx="72000" cy="720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1" name="図 90"/>
          <p:cNvPicPr>
            <a:picLocks noChangeAspect="1"/>
          </p:cNvPicPr>
          <p:nvPr/>
        </p:nvPicPr>
        <p:blipFill rotWithShape="1">
          <a:blip r:embed="rId2"/>
          <a:srcRect l="20746" t="9160" r="14937" b="3817"/>
          <a:stretch/>
        </p:blipFill>
        <p:spPr>
          <a:xfrm>
            <a:off x="-128775" y="-2663371"/>
            <a:ext cx="4558631" cy="3352800"/>
          </a:xfrm>
          <a:prstGeom prst="rect">
            <a:avLst/>
          </a:prstGeom>
          <a:solidFill>
            <a:schemeClr val="bg1"/>
          </a:solidFill>
        </p:spPr>
      </p:pic>
      <p:pic>
        <p:nvPicPr>
          <p:cNvPr id="92" name="図 91"/>
          <p:cNvPicPr>
            <a:picLocks noChangeAspect="1"/>
          </p:cNvPicPr>
          <p:nvPr/>
        </p:nvPicPr>
        <p:blipFill rotWithShape="1">
          <a:blip r:embed="rId3"/>
          <a:srcRect l="17870" t="9540" r="14777" b="4481"/>
          <a:stretch/>
        </p:blipFill>
        <p:spPr>
          <a:xfrm>
            <a:off x="-143289" y="762000"/>
            <a:ext cx="4573145" cy="3173203"/>
          </a:xfrm>
          <a:prstGeom prst="rect">
            <a:avLst/>
          </a:prstGeom>
          <a:solidFill>
            <a:schemeClr val="bg1"/>
          </a:solidFill>
        </p:spPr>
      </p:pic>
      <p:pic>
        <p:nvPicPr>
          <p:cNvPr id="93" name="図 92"/>
          <p:cNvPicPr>
            <a:picLocks noChangeAspect="1"/>
          </p:cNvPicPr>
          <p:nvPr/>
        </p:nvPicPr>
        <p:blipFill rotWithShape="1">
          <a:blip r:embed="rId4"/>
          <a:srcRect l="17428" t="9542" r="14937" b="4199"/>
          <a:stretch/>
        </p:blipFill>
        <p:spPr>
          <a:xfrm>
            <a:off x="-157803" y="7177829"/>
            <a:ext cx="4587659" cy="3180402"/>
          </a:xfrm>
          <a:prstGeom prst="rect">
            <a:avLst/>
          </a:prstGeom>
          <a:solidFill>
            <a:schemeClr val="bg1"/>
          </a:solidFill>
        </p:spPr>
      </p:pic>
      <p:pic>
        <p:nvPicPr>
          <p:cNvPr id="94" name="図 93"/>
          <p:cNvPicPr>
            <a:picLocks noChangeAspect="1"/>
          </p:cNvPicPr>
          <p:nvPr/>
        </p:nvPicPr>
        <p:blipFill rotWithShape="1">
          <a:blip r:embed="rId5"/>
          <a:srcRect l="18050" t="9542" r="14730" b="4199"/>
          <a:stretch/>
        </p:blipFill>
        <p:spPr>
          <a:xfrm>
            <a:off x="-121517" y="3935203"/>
            <a:ext cx="4555002" cy="3177254"/>
          </a:xfrm>
          <a:prstGeom prst="rect">
            <a:avLst/>
          </a:prstGeom>
          <a:solidFill>
            <a:schemeClr val="bg1"/>
          </a:solidFill>
        </p:spPr>
      </p:pic>
      <p:sp>
        <p:nvSpPr>
          <p:cNvPr id="95" name="正方形/長方形 94"/>
          <p:cNvSpPr/>
          <p:nvPr/>
        </p:nvSpPr>
        <p:spPr>
          <a:xfrm>
            <a:off x="2712635" y="2131956"/>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p:cNvSpPr/>
          <p:nvPr/>
        </p:nvSpPr>
        <p:spPr>
          <a:xfrm>
            <a:off x="1548885" y="-2471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p:cNvSpPr/>
          <p:nvPr/>
        </p:nvSpPr>
        <p:spPr>
          <a:xfrm>
            <a:off x="1458285" y="-2467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p:cNvSpPr/>
          <p:nvPr/>
        </p:nvSpPr>
        <p:spPr>
          <a:xfrm>
            <a:off x="648885" y="-2445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正方形/長方形 98"/>
          <p:cNvSpPr/>
          <p:nvPr/>
        </p:nvSpPr>
        <p:spPr>
          <a:xfrm>
            <a:off x="674685" y="-2107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正方形/長方形 99"/>
          <p:cNvSpPr/>
          <p:nvPr/>
        </p:nvSpPr>
        <p:spPr>
          <a:xfrm>
            <a:off x="684885" y="-1364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正方形/長方形 100"/>
          <p:cNvSpPr/>
          <p:nvPr/>
        </p:nvSpPr>
        <p:spPr>
          <a:xfrm>
            <a:off x="1360485" y="-576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正方形/長方形 101"/>
          <p:cNvSpPr/>
          <p:nvPr/>
        </p:nvSpPr>
        <p:spPr>
          <a:xfrm>
            <a:off x="772485" y="-1476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 name="正方形/長方形 102"/>
          <p:cNvSpPr/>
          <p:nvPr/>
        </p:nvSpPr>
        <p:spPr>
          <a:xfrm>
            <a:off x="239085" y="-881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正方形/長方形 103"/>
          <p:cNvSpPr/>
          <p:nvPr/>
        </p:nvSpPr>
        <p:spPr>
          <a:xfrm>
            <a:off x="122685" y="-736200"/>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正方形/長方形 104"/>
          <p:cNvSpPr/>
          <p:nvPr/>
        </p:nvSpPr>
        <p:spPr>
          <a:xfrm>
            <a:off x="264885" y="-43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p:cNvSpPr/>
          <p:nvPr/>
        </p:nvSpPr>
        <p:spPr>
          <a:xfrm>
            <a:off x="184485" y="99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正方形/長方形 106"/>
          <p:cNvSpPr/>
          <p:nvPr/>
        </p:nvSpPr>
        <p:spPr>
          <a:xfrm>
            <a:off x="3285" y="251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正方形/長方形 107"/>
          <p:cNvSpPr/>
          <p:nvPr/>
        </p:nvSpPr>
        <p:spPr>
          <a:xfrm>
            <a:off x="2630085" y="882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正方形/長方形 108"/>
          <p:cNvSpPr/>
          <p:nvPr/>
        </p:nvSpPr>
        <p:spPr>
          <a:xfrm>
            <a:off x="2553885" y="831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正方形/長方形 109"/>
          <p:cNvSpPr/>
          <p:nvPr/>
        </p:nvSpPr>
        <p:spPr>
          <a:xfrm>
            <a:off x="4110885" y="1135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正方形/長方形 110"/>
          <p:cNvSpPr/>
          <p:nvPr/>
        </p:nvSpPr>
        <p:spPr>
          <a:xfrm>
            <a:off x="4132485" y="2140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正方形/長方形 111"/>
          <p:cNvSpPr/>
          <p:nvPr/>
        </p:nvSpPr>
        <p:spPr>
          <a:xfrm>
            <a:off x="2539485" y="1843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正方形/長方形 112"/>
          <p:cNvSpPr/>
          <p:nvPr/>
        </p:nvSpPr>
        <p:spPr>
          <a:xfrm>
            <a:off x="2456085" y="2017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正方形/長方形 113"/>
          <p:cNvSpPr/>
          <p:nvPr/>
        </p:nvSpPr>
        <p:spPr>
          <a:xfrm>
            <a:off x="4118085" y="3059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 name="正方形/長方形 114"/>
          <p:cNvSpPr/>
          <p:nvPr/>
        </p:nvSpPr>
        <p:spPr>
          <a:xfrm>
            <a:off x="3663885" y="2964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正方形/長方形 115"/>
          <p:cNvSpPr/>
          <p:nvPr/>
        </p:nvSpPr>
        <p:spPr>
          <a:xfrm>
            <a:off x="3330285" y="2964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7" name="正方形/長方形 116"/>
          <p:cNvSpPr/>
          <p:nvPr/>
        </p:nvSpPr>
        <p:spPr>
          <a:xfrm>
            <a:off x="4115085" y="4438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正方形/長方形 117"/>
          <p:cNvSpPr/>
          <p:nvPr/>
        </p:nvSpPr>
        <p:spPr>
          <a:xfrm>
            <a:off x="4024485" y="4186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正方形/長方形 118"/>
          <p:cNvSpPr/>
          <p:nvPr/>
        </p:nvSpPr>
        <p:spPr>
          <a:xfrm>
            <a:off x="4034685" y="4536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正方形/長方形 119"/>
          <p:cNvSpPr/>
          <p:nvPr/>
        </p:nvSpPr>
        <p:spPr>
          <a:xfrm>
            <a:off x="3947085" y="4474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正方形/長方形 120"/>
          <p:cNvSpPr/>
          <p:nvPr/>
        </p:nvSpPr>
        <p:spPr>
          <a:xfrm>
            <a:off x="3860685" y="4398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正方形/長方形 121"/>
          <p:cNvSpPr/>
          <p:nvPr/>
        </p:nvSpPr>
        <p:spPr>
          <a:xfrm>
            <a:off x="2949285" y="3360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3" name="正方形/長方形 122"/>
          <p:cNvSpPr/>
          <p:nvPr/>
        </p:nvSpPr>
        <p:spPr>
          <a:xfrm>
            <a:off x="2565285" y="3352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正方形/長方形 123"/>
          <p:cNvSpPr/>
          <p:nvPr/>
        </p:nvSpPr>
        <p:spPr>
          <a:xfrm>
            <a:off x="1676685" y="997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5" name="正方形/長方形 124"/>
          <p:cNvSpPr/>
          <p:nvPr/>
        </p:nvSpPr>
        <p:spPr>
          <a:xfrm>
            <a:off x="834285" y="1785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正方形/長方形 125"/>
          <p:cNvSpPr/>
          <p:nvPr/>
        </p:nvSpPr>
        <p:spPr>
          <a:xfrm>
            <a:off x="1479885" y="2697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7" name="正方形/長方形 126"/>
          <p:cNvSpPr/>
          <p:nvPr/>
        </p:nvSpPr>
        <p:spPr>
          <a:xfrm>
            <a:off x="1472685" y="2954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正方形/長方形 127"/>
          <p:cNvSpPr/>
          <p:nvPr/>
        </p:nvSpPr>
        <p:spPr>
          <a:xfrm>
            <a:off x="1396485" y="2703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 name="正方形/長方形 128"/>
          <p:cNvSpPr/>
          <p:nvPr/>
        </p:nvSpPr>
        <p:spPr>
          <a:xfrm>
            <a:off x="1320285" y="2700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正方形/長方形 129"/>
          <p:cNvSpPr/>
          <p:nvPr/>
        </p:nvSpPr>
        <p:spPr>
          <a:xfrm>
            <a:off x="2553885" y="54144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1" name="正方形/長方形 130"/>
          <p:cNvSpPr/>
          <p:nvPr/>
        </p:nvSpPr>
        <p:spPr>
          <a:xfrm>
            <a:off x="2470485" y="5607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正方形/長方形 131"/>
          <p:cNvSpPr/>
          <p:nvPr/>
        </p:nvSpPr>
        <p:spPr>
          <a:xfrm>
            <a:off x="3849285" y="6382140"/>
            <a:ext cx="72000" cy="126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3" name="正方形/長方形 132"/>
          <p:cNvSpPr/>
          <p:nvPr/>
        </p:nvSpPr>
        <p:spPr>
          <a:xfrm>
            <a:off x="3695625" y="608380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正方形/長方形 133"/>
          <p:cNvSpPr/>
          <p:nvPr/>
        </p:nvSpPr>
        <p:spPr>
          <a:xfrm>
            <a:off x="2531025" y="660312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5" name="正方形/長方形 134"/>
          <p:cNvSpPr/>
          <p:nvPr/>
        </p:nvSpPr>
        <p:spPr>
          <a:xfrm>
            <a:off x="2531025" y="681648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正方形/長方形 135"/>
          <p:cNvSpPr/>
          <p:nvPr/>
        </p:nvSpPr>
        <p:spPr>
          <a:xfrm>
            <a:off x="1487085" y="424434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正方形/長方形 136"/>
          <p:cNvSpPr/>
          <p:nvPr/>
        </p:nvSpPr>
        <p:spPr>
          <a:xfrm>
            <a:off x="1742745" y="40005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8" name="正方形/長方形 137"/>
          <p:cNvSpPr/>
          <p:nvPr/>
        </p:nvSpPr>
        <p:spPr>
          <a:xfrm>
            <a:off x="1738545" y="420282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9" name="正方形/長方形 138"/>
          <p:cNvSpPr/>
          <p:nvPr/>
        </p:nvSpPr>
        <p:spPr>
          <a:xfrm>
            <a:off x="1796085" y="47667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0" name="正方形/長方形 139"/>
          <p:cNvSpPr/>
          <p:nvPr/>
        </p:nvSpPr>
        <p:spPr>
          <a:xfrm>
            <a:off x="1708065" y="470154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 name="正方形/長方形 140"/>
          <p:cNvSpPr/>
          <p:nvPr/>
        </p:nvSpPr>
        <p:spPr>
          <a:xfrm>
            <a:off x="69765" y="52959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2" name="正方形/長方形 141"/>
          <p:cNvSpPr/>
          <p:nvPr/>
        </p:nvSpPr>
        <p:spPr>
          <a:xfrm>
            <a:off x="1688135" y="5991615"/>
            <a:ext cx="108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3" name="正方形/長方形 142"/>
          <p:cNvSpPr/>
          <p:nvPr/>
        </p:nvSpPr>
        <p:spPr>
          <a:xfrm>
            <a:off x="714535" y="600668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4" name="正方形/長方形 143"/>
          <p:cNvSpPr/>
          <p:nvPr/>
        </p:nvSpPr>
        <p:spPr>
          <a:xfrm>
            <a:off x="831335" y="686200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 name="正方形/長方形 144"/>
          <p:cNvSpPr/>
          <p:nvPr/>
        </p:nvSpPr>
        <p:spPr>
          <a:xfrm>
            <a:off x="665785" y="659232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6" name="正方形/長方形 145"/>
          <p:cNvSpPr/>
          <p:nvPr/>
        </p:nvSpPr>
        <p:spPr>
          <a:xfrm>
            <a:off x="153585" y="6588125"/>
            <a:ext cx="648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正方形/長方形 146"/>
          <p:cNvSpPr/>
          <p:nvPr/>
        </p:nvSpPr>
        <p:spPr>
          <a:xfrm>
            <a:off x="1583722" y="6756443"/>
            <a:ext cx="1080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正方形/長方形 147"/>
          <p:cNvSpPr/>
          <p:nvPr/>
        </p:nvSpPr>
        <p:spPr>
          <a:xfrm>
            <a:off x="305988" y="6716754"/>
            <a:ext cx="1080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正方形/長方形 148"/>
          <p:cNvSpPr/>
          <p:nvPr/>
        </p:nvSpPr>
        <p:spPr>
          <a:xfrm>
            <a:off x="3827574" y="748896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0" name="正方形/長方形 149"/>
          <p:cNvSpPr/>
          <p:nvPr/>
        </p:nvSpPr>
        <p:spPr>
          <a:xfrm>
            <a:off x="3571183" y="735330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正方形/長方形 150"/>
          <p:cNvSpPr/>
          <p:nvPr/>
        </p:nvSpPr>
        <p:spPr>
          <a:xfrm>
            <a:off x="2777164" y="836294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2" name="正方形/長方形 151"/>
          <p:cNvSpPr/>
          <p:nvPr/>
        </p:nvSpPr>
        <p:spPr>
          <a:xfrm>
            <a:off x="3982633" y="883863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3" name="正方形/長方形 152"/>
          <p:cNvSpPr/>
          <p:nvPr/>
        </p:nvSpPr>
        <p:spPr>
          <a:xfrm>
            <a:off x="3982633" y="904342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正方形/長方形 153"/>
          <p:cNvSpPr/>
          <p:nvPr/>
        </p:nvSpPr>
        <p:spPr>
          <a:xfrm>
            <a:off x="3811188" y="88392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5" name="正方形/長方形 154"/>
          <p:cNvSpPr/>
          <p:nvPr/>
        </p:nvSpPr>
        <p:spPr>
          <a:xfrm>
            <a:off x="2787248" y="8853489"/>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6" name="正方形/長方形 155"/>
          <p:cNvSpPr/>
          <p:nvPr/>
        </p:nvSpPr>
        <p:spPr>
          <a:xfrm>
            <a:off x="2787248" y="905827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正方形/長方形 156"/>
          <p:cNvSpPr/>
          <p:nvPr/>
        </p:nvSpPr>
        <p:spPr>
          <a:xfrm>
            <a:off x="2508245" y="885978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正方形/長方形 157"/>
          <p:cNvSpPr/>
          <p:nvPr/>
        </p:nvSpPr>
        <p:spPr>
          <a:xfrm>
            <a:off x="2996796" y="951014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9" name="正方形/長方形 158"/>
          <p:cNvSpPr/>
          <p:nvPr/>
        </p:nvSpPr>
        <p:spPr>
          <a:xfrm>
            <a:off x="2848596" y="95011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0" name="正方形/長方形 159"/>
          <p:cNvSpPr/>
          <p:nvPr/>
        </p:nvSpPr>
        <p:spPr>
          <a:xfrm>
            <a:off x="2849159" y="96816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1" name="正方形/長方形 160"/>
          <p:cNvSpPr/>
          <p:nvPr/>
        </p:nvSpPr>
        <p:spPr>
          <a:xfrm>
            <a:off x="2653900" y="9995926"/>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2" name="正方形/長方形 161"/>
          <p:cNvSpPr/>
          <p:nvPr/>
        </p:nvSpPr>
        <p:spPr>
          <a:xfrm>
            <a:off x="2630085" y="950538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3" name="正方形/長方形 162"/>
          <p:cNvSpPr/>
          <p:nvPr/>
        </p:nvSpPr>
        <p:spPr>
          <a:xfrm>
            <a:off x="1644248" y="72390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4" name="正方形/長方形 163"/>
          <p:cNvSpPr/>
          <p:nvPr/>
        </p:nvSpPr>
        <p:spPr>
          <a:xfrm>
            <a:off x="1558522" y="7234237"/>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5" name="正方形/長方形 164"/>
          <p:cNvSpPr/>
          <p:nvPr/>
        </p:nvSpPr>
        <p:spPr>
          <a:xfrm>
            <a:off x="401233" y="726281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6" name="正方形/長方形 165"/>
          <p:cNvSpPr/>
          <p:nvPr/>
        </p:nvSpPr>
        <p:spPr>
          <a:xfrm>
            <a:off x="401233" y="7471800"/>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7" name="正方形/長方形 166"/>
          <p:cNvSpPr/>
          <p:nvPr/>
        </p:nvSpPr>
        <p:spPr>
          <a:xfrm>
            <a:off x="229783" y="751522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8" name="正方形/長方形 167"/>
          <p:cNvSpPr/>
          <p:nvPr/>
        </p:nvSpPr>
        <p:spPr>
          <a:xfrm>
            <a:off x="1668062" y="921011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正方形/長方形 168"/>
          <p:cNvSpPr/>
          <p:nvPr/>
        </p:nvSpPr>
        <p:spPr>
          <a:xfrm>
            <a:off x="1668058" y="9400614"/>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正方形/長方形 169"/>
          <p:cNvSpPr/>
          <p:nvPr/>
        </p:nvSpPr>
        <p:spPr>
          <a:xfrm>
            <a:off x="1587095" y="9410698"/>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正方形/長方形 170"/>
          <p:cNvSpPr/>
          <p:nvPr/>
        </p:nvSpPr>
        <p:spPr>
          <a:xfrm>
            <a:off x="1025122" y="9657793"/>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191685" y="8357622"/>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943596" y="9396415"/>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944153" y="9591111"/>
            <a:ext cx="72000" cy="720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54022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純粋理性批判</a:t>
            </a:r>
            <a:endParaRPr kumimoji="1" lang="ja-JP" altLang="en-US" dirty="0"/>
          </a:p>
        </p:txBody>
      </p:sp>
      <p:sp>
        <p:nvSpPr>
          <p:cNvPr id="3" name="Content Placeholder 2"/>
          <p:cNvSpPr>
            <a:spLocks noGrp="1"/>
          </p:cNvSpPr>
          <p:nvPr>
            <p:ph idx="1"/>
          </p:nvPr>
        </p:nvSpPr>
        <p:spPr/>
        <p:txBody>
          <a:bodyPr>
            <a:normAutofit/>
          </a:bodyPr>
          <a:lstStyle/>
          <a:p>
            <a:r>
              <a:rPr kumimoji="1" lang="ja-JP" altLang="en-US" sz="2000" dirty="0" smtClean="0"/>
              <a:t>哲学の</a:t>
            </a:r>
            <a:r>
              <a:rPr kumimoji="1" lang="en-US" altLang="ja-JP" sz="2000" dirty="0" smtClean="0"/>
              <a:t>2</a:t>
            </a:r>
            <a:r>
              <a:rPr kumimoji="1" lang="ja-JP" altLang="en-US" sz="2000" dirty="0" err="1" smtClean="0"/>
              <a:t>つの</a:t>
            </a:r>
            <a:r>
              <a:rPr kumimoji="1" lang="ja-JP" altLang="en-US" sz="2000" dirty="0" smtClean="0"/>
              <a:t>基本課題</a:t>
            </a:r>
            <a:endParaRPr kumimoji="1" lang="en-US" altLang="ja-JP" sz="2000" dirty="0" smtClean="0"/>
          </a:p>
          <a:p>
            <a:pPr lvl="1"/>
            <a:r>
              <a:rPr kumimoji="1" lang="ja-JP" altLang="en-US" sz="1800" dirty="0" smtClean="0"/>
              <a:t>存在論</a:t>
            </a:r>
            <a:endParaRPr kumimoji="1" lang="en-US" altLang="ja-JP" sz="1800" dirty="0" smtClean="0"/>
          </a:p>
          <a:p>
            <a:pPr lvl="1"/>
            <a:r>
              <a:rPr kumimoji="1" lang="ja-JP" altLang="en-US" sz="1800" dirty="0" smtClean="0"/>
              <a:t>認識論</a:t>
            </a:r>
            <a:endParaRPr kumimoji="1" lang="en-US" altLang="ja-JP" sz="1800" dirty="0" smtClean="0"/>
          </a:p>
          <a:p>
            <a:pPr lvl="2"/>
            <a:r>
              <a:rPr kumimoji="1" lang="ja-JP" altLang="en-US" sz="1400" dirty="0" smtClean="0"/>
              <a:t>大陸合理論：理性を重視</a:t>
            </a:r>
            <a:r>
              <a:rPr kumimoji="1" lang="en-US" altLang="ja-JP" sz="1400" dirty="0" smtClean="0"/>
              <a:t/>
            </a:r>
            <a:br>
              <a:rPr kumimoji="1" lang="en-US" altLang="ja-JP" sz="1400" dirty="0" smtClean="0"/>
            </a:br>
            <a:r>
              <a:rPr kumimoji="1" lang="ja-JP" altLang="en-US" sz="1400" dirty="0" smtClean="0"/>
              <a:t>→ 経験したことがないものを分かる独断論化</a:t>
            </a:r>
            <a:endParaRPr kumimoji="1" lang="en-US" altLang="ja-JP" sz="1400" dirty="0" smtClean="0"/>
          </a:p>
          <a:p>
            <a:pPr lvl="2"/>
            <a:r>
              <a:rPr kumimoji="1" lang="ja-JP" altLang="en-US" sz="1400" dirty="0" smtClean="0"/>
              <a:t>イギリス経験論：感覚器官による知覚を重視</a:t>
            </a:r>
            <a:r>
              <a:rPr kumimoji="1" lang="en-US" altLang="ja-JP" sz="1400" dirty="0" smtClean="0"/>
              <a:t/>
            </a:r>
            <a:br>
              <a:rPr kumimoji="1" lang="en-US" altLang="ja-JP" sz="1400" dirty="0" smtClean="0"/>
            </a:br>
            <a:r>
              <a:rPr kumimoji="1" lang="ja-JP" altLang="en-US" sz="1400" dirty="0" smtClean="0"/>
              <a:t>→ 何も信じられない懐疑論化</a:t>
            </a:r>
            <a:r>
              <a:rPr kumimoji="1" lang="en-US" altLang="ja-JP" sz="1400" dirty="0" smtClean="0"/>
              <a:t/>
            </a:r>
            <a:br>
              <a:rPr kumimoji="1" lang="en-US" altLang="ja-JP" sz="1400" dirty="0" smtClean="0"/>
            </a:br>
            <a:r>
              <a:rPr kumimoji="1" lang="ja-JP" altLang="en-US" sz="1400" dirty="0" smtClean="0"/>
              <a:t>→ 形而上学が否定される</a:t>
            </a:r>
            <a:r>
              <a:rPr kumimoji="1" lang="en-US" altLang="ja-JP" sz="1400" dirty="0" smtClean="0"/>
              <a:t/>
            </a:r>
            <a:br>
              <a:rPr kumimoji="1" lang="en-US" altLang="ja-JP" sz="1400" dirty="0" smtClean="0"/>
            </a:br>
            <a:r>
              <a:rPr kumimoji="1" lang="ja-JP" altLang="en-US" sz="1400" dirty="0" smtClean="0"/>
              <a:t>→ カントが新たな形而上学を打ち立てる</a:t>
            </a:r>
            <a:endParaRPr kumimoji="1" lang="en-US" altLang="ja-JP" sz="1400" dirty="0" smtClean="0"/>
          </a:p>
          <a:p>
            <a:r>
              <a:rPr kumimoji="1" lang="ja-JP" altLang="en-US" sz="2000" dirty="0" smtClean="0"/>
              <a:t>カントが形而上学を守ろうとした理由</a:t>
            </a:r>
            <a:endParaRPr kumimoji="1" lang="en-US" altLang="ja-JP" sz="2000" dirty="0" smtClean="0"/>
          </a:p>
          <a:p>
            <a:pPr lvl="1"/>
            <a:r>
              <a:rPr kumimoji="1" lang="ja-JP" altLang="en-US" sz="1800" dirty="0" smtClean="0"/>
              <a:t>科学の確定性を立証するため．</a:t>
            </a:r>
            <a:endParaRPr kumimoji="1" lang="en-US" altLang="ja-JP" sz="1800" dirty="0" smtClean="0"/>
          </a:p>
          <a:p>
            <a:pPr lvl="1"/>
            <a:r>
              <a:rPr kumimoji="1" lang="ja-JP" altLang="en-US" sz="1800" dirty="0" smtClean="0"/>
              <a:t>きっかけ</a:t>
            </a:r>
            <a:endParaRPr kumimoji="1" lang="en-US" altLang="ja-JP" sz="1800" dirty="0" smtClean="0"/>
          </a:p>
          <a:p>
            <a:pPr lvl="2"/>
            <a:r>
              <a:rPr kumimoji="1" lang="ja-JP" altLang="en-US" sz="1400" dirty="0" smtClean="0"/>
              <a:t>ヒュームが因果律を否定したから．</a:t>
            </a:r>
            <a:endParaRPr kumimoji="1" lang="en-US" altLang="ja-JP" sz="1400" dirty="0" smtClean="0"/>
          </a:p>
          <a:p>
            <a:pPr lvl="2"/>
            <a:r>
              <a:rPr kumimoji="1" lang="ja-JP" altLang="en-US" sz="1400" dirty="0" smtClean="0"/>
              <a:t>卵が落ちたから，卵が割れた</a:t>
            </a:r>
            <a:r>
              <a:rPr kumimoji="1" lang="ja-JP" altLang="en-US" sz="1400" dirty="0" err="1" smtClean="0"/>
              <a:t>は</a:t>
            </a:r>
            <a:r>
              <a:rPr kumimoji="1" lang="ja-JP" altLang="en-US" sz="1400" dirty="0" smtClean="0"/>
              <a:t>経験できない．</a:t>
            </a:r>
            <a:endParaRPr kumimoji="1" lang="en-US" altLang="ja-JP" sz="1400" dirty="0" smtClean="0"/>
          </a:p>
          <a:p>
            <a:pPr lvl="2"/>
            <a:r>
              <a:rPr kumimoji="1" lang="ja-JP" altLang="en-US" sz="1400" dirty="0" smtClean="0"/>
              <a:t>つまり、科学も否定される．それはまずい．</a:t>
            </a:r>
          </a:p>
        </p:txBody>
      </p:sp>
      <p:sp>
        <p:nvSpPr>
          <p:cNvPr id="4" name="正方形/長方形 3"/>
          <p:cNvSpPr/>
          <p:nvPr/>
        </p:nvSpPr>
        <p:spPr>
          <a:xfrm>
            <a:off x="1308000" y="2020824"/>
            <a:ext cx="216000" cy="2286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308000" y="2362200"/>
            <a:ext cx="216000" cy="2286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055420" y="26670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301240" y="31242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97680" y="288324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177540" y="33556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889760" y="356904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79420" y="37824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310640" y="4419600"/>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76400" y="5059680"/>
            <a:ext cx="288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500140" y="505968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253540" y="55731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744980" y="4072817"/>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808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72000"/>
          </a:xfrm>
        </p:spPr>
        <p:txBody>
          <a:bodyPr>
            <a:normAutofit/>
          </a:bodyPr>
          <a:lstStyle/>
          <a:p>
            <a:r>
              <a:rPr kumimoji="1" lang="ja-JP" altLang="en-US" sz="2000" dirty="0" smtClean="0"/>
              <a:t>コペルニクス的展開</a:t>
            </a:r>
            <a:endParaRPr kumimoji="1" lang="en-US" altLang="ja-JP" sz="2000" dirty="0" smtClean="0"/>
          </a:p>
          <a:p>
            <a:pPr lvl="1"/>
            <a:r>
              <a:rPr kumimoji="1" lang="ja-JP" altLang="en-US" sz="1800" dirty="0" smtClean="0"/>
              <a:t>従来：認識は対象に従って規定される</a:t>
            </a:r>
            <a:endParaRPr kumimoji="1" lang="en-US" altLang="ja-JP" sz="1800" dirty="0" smtClean="0"/>
          </a:p>
          <a:p>
            <a:pPr lvl="1"/>
            <a:r>
              <a:rPr kumimoji="1" lang="ja-JP" altLang="en-US" sz="1800" dirty="0" smtClean="0"/>
              <a:t>カント：対象が認識に従って規定される</a:t>
            </a:r>
            <a:endParaRPr kumimoji="1" lang="en-US" altLang="ja-JP" sz="1800" dirty="0" smtClean="0"/>
          </a:p>
          <a:p>
            <a:pPr lvl="2"/>
            <a:r>
              <a:rPr kumimoji="1" lang="ja-JP" altLang="en-US" sz="1400" dirty="0" smtClean="0"/>
              <a:t>すべての認識は経験とともに始まるが、認識のすべてが経験から生じるわけではない</a:t>
            </a:r>
            <a:r>
              <a:rPr kumimoji="1" lang="en-US" altLang="ja-JP" sz="1400" dirty="0" smtClean="0"/>
              <a:t/>
            </a:r>
            <a:br>
              <a:rPr kumimoji="1" lang="en-US" altLang="ja-JP" sz="1400" dirty="0" smtClean="0"/>
            </a:br>
            <a:r>
              <a:rPr kumimoji="1" lang="ja-JP" altLang="en-US" sz="1400" dirty="0" smtClean="0"/>
              <a:t>→経験に合致するときに認識が生まれるのではなく、</a:t>
            </a:r>
            <a:r>
              <a:rPr kumimoji="1" lang="en-US" altLang="ja-JP" sz="1400" dirty="0" smtClean="0"/>
              <a:t/>
            </a:r>
            <a:br>
              <a:rPr kumimoji="1" lang="en-US" altLang="ja-JP" sz="1400" dirty="0" smtClean="0"/>
            </a:br>
            <a:r>
              <a:rPr kumimoji="1" lang="ja-JP" altLang="en-US" sz="1400" dirty="0" smtClean="0"/>
              <a:t>　 人間の認識の営みや枠組みに合致しないかぎり認識は生じえない</a:t>
            </a:r>
            <a:r>
              <a:rPr kumimoji="1" lang="en-US" altLang="ja-JP" sz="1400" dirty="0" smtClean="0"/>
              <a:t/>
            </a:r>
            <a:br>
              <a:rPr kumimoji="1" lang="en-US" altLang="ja-JP" sz="1400" dirty="0" smtClean="0"/>
            </a:br>
            <a:r>
              <a:rPr kumimoji="1" lang="ja-JP" altLang="en-US" sz="1400" dirty="0" smtClean="0"/>
              <a:t>→経験から得られる認識と言えども、実は経験のみで成立しているというわけではない</a:t>
            </a:r>
            <a:endParaRPr kumimoji="1" lang="en-US" altLang="ja-JP" sz="1400" dirty="0" smtClean="0"/>
          </a:p>
          <a:p>
            <a:pPr lvl="2"/>
            <a:endParaRPr kumimoji="1" lang="en-US" altLang="ja-JP" sz="1400" dirty="0" smtClean="0"/>
          </a:p>
          <a:p>
            <a:r>
              <a:rPr kumimoji="1" lang="ja-JP" altLang="en-US" sz="2200" dirty="0" smtClean="0"/>
              <a:t>認識能力</a:t>
            </a:r>
            <a:endParaRPr kumimoji="1" lang="en-US" altLang="ja-JP" sz="2200" dirty="0" smtClean="0"/>
          </a:p>
          <a:p>
            <a:pPr lvl="1"/>
            <a:r>
              <a:rPr kumimoji="1" lang="ja-JP" altLang="en-US" sz="1800" dirty="0" smtClean="0"/>
              <a:t>感性</a:t>
            </a:r>
            <a:endParaRPr kumimoji="1" lang="en-US" altLang="ja-JP" sz="1800" dirty="0" smtClean="0"/>
          </a:p>
          <a:p>
            <a:pPr lvl="1"/>
            <a:r>
              <a:rPr kumimoji="1" lang="ja-JP" altLang="en-US" sz="1800" dirty="0" smtClean="0"/>
              <a:t>悟性</a:t>
            </a:r>
            <a:endParaRPr kumimoji="1" lang="en-US" altLang="ja-JP" sz="1800" dirty="0" smtClean="0"/>
          </a:p>
          <a:p>
            <a:pPr lvl="1"/>
            <a:r>
              <a:rPr kumimoji="1" lang="ja-JP" altLang="en-US" sz="1800" dirty="0" smtClean="0"/>
              <a:t>理性</a:t>
            </a:r>
            <a:endParaRPr kumimoji="1" lang="en-US" altLang="ja-JP" sz="1800" dirty="0" smtClean="0"/>
          </a:p>
        </p:txBody>
      </p:sp>
      <p:pic>
        <p:nvPicPr>
          <p:cNvPr id="1026" name="Picture 2"/>
          <p:cNvPicPr>
            <a:picLocks noChangeAspect="1" noChangeArrowheads="1"/>
          </p:cNvPicPr>
          <p:nvPr/>
        </p:nvPicPr>
        <p:blipFill>
          <a:blip r:embed="rId2"/>
          <a:srcRect t="1587"/>
          <a:stretch>
            <a:fillRect/>
          </a:stretch>
        </p:blipFill>
        <p:spPr bwMode="auto">
          <a:xfrm>
            <a:off x="6248400" y="4083352"/>
            <a:ext cx="2819400" cy="277464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429000" y="4114800"/>
            <a:ext cx="2819400" cy="1974273"/>
          </a:xfrm>
          <a:prstGeom prst="rect">
            <a:avLst/>
          </a:prstGeom>
          <a:noFill/>
          <a:ln w="9525">
            <a:noFill/>
            <a:miter lim="800000"/>
            <a:headEnd/>
            <a:tailEnd/>
          </a:ln>
          <a:effectLst/>
        </p:spPr>
      </p:pic>
      <p:sp>
        <p:nvSpPr>
          <p:cNvPr id="5" name="正方形/長方形 4"/>
          <p:cNvSpPr/>
          <p:nvPr/>
        </p:nvSpPr>
        <p:spPr>
          <a:xfrm>
            <a:off x="1112520" y="1149694"/>
            <a:ext cx="90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871880" y="1498996"/>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557680" y="1498996"/>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950720" y="1825008"/>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636520" y="1825008"/>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840480" y="21336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025340" y="2345048"/>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513120" y="21336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196840" y="234984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130040" y="25632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941620" y="256320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631180" y="277656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732520" y="6339840"/>
            <a:ext cx="126000" cy="14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90560" y="4221480"/>
            <a:ext cx="108000" cy="108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132320" y="4564380"/>
            <a:ext cx="108000" cy="108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858000" y="6073140"/>
            <a:ext cx="126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001000" y="5911800"/>
            <a:ext cx="162000" cy="108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6540120" y="4275480"/>
            <a:ext cx="162000" cy="108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930140" y="546984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5334720" y="546984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087060" y="4532108"/>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958840" y="430884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5265420" y="440436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135880" y="441198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4236720" y="4312920"/>
            <a:ext cx="108000" cy="12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303020" y="3718560"/>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303020" y="4043580"/>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303020" y="4371240"/>
            <a:ext cx="21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4893120" y="5307060"/>
            <a:ext cx="144000" cy="14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5311140" y="5311920"/>
            <a:ext cx="144000" cy="14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72000"/>
          </a:xfrm>
          <a:noFill/>
        </p:spPr>
        <p:txBody>
          <a:bodyPr>
            <a:normAutofit/>
          </a:bodyPr>
          <a:lstStyle/>
          <a:p>
            <a:r>
              <a:rPr kumimoji="1" lang="ja-JP" altLang="en-US" sz="2000" dirty="0" smtClean="0"/>
              <a:t>コペルニクス的展開</a:t>
            </a:r>
            <a:endParaRPr kumimoji="1" lang="en-US" altLang="ja-JP" sz="2000" dirty="0" smtClean="0"/>
          </a:p>
          <a:p>
            <a:pPr lvl="1"/>
            <a:r>
              <a:rPr kumimoji="1" lang="ja-JP" altLang="en-US" sz="1800" dirty="0" smtClean="0"/>
              <a:t>従来：認識は対象に従って規定される</a:t>
            </a:r>
            <a:endParaRPr kumimoji="1" lang="en-US" altLang="ja-JP" sz="1800" dirty="0" smtClean="0"/>
          </a:p>
          <a:p>
            <a:pPr lvl="1"/>
            <a:r>
              <a:rPr kumimoji="1" lang="ja-JP" altLang="en-US" sz="1800" dirty="0" smtClean="0"/>
              <a:t>カント：対象が認識に従って規定される</a:t>
            </a:r>
            <a:endParaRPr kumimoji="1" lang="en-US" altLang="ja-JP" sz="1800" dirty="0" smtClean="0"/>
          </a:p>
          <a:p>
            <a:pPr lvl="2"/>
            <a:r>
              <a:rPr kumimoji="1" lang="ja-JP" altLang="en-US" sz="1400" dirty="0" smtClean="0"/>
              <a:t>すべての認識は経験とともに始まるが、認識のすべてが経験から生じるわけではない</a:t>
            </a:r>
            <a:r>
              <a:rPr kumimoji="1" lang="en-US" altLang="ja-JP" sz="1400" dirty="0" smtClean="0"/>
              <a:t/>
            </a:r>
            <a:br>
              <a:rPr kumimoji="1" lang="en-US" altLang="ja-JP" sz="1400" dirty="0" smtClean="0"/>
            </a:br>
            <a:r>
              <a:rPr kumimoji="1" lang="ja-JP" altLang="en-US" sz="1400" dirty="0" smtClean="0"/>
              <a:t>→経験に合致するときに認識が生まれるのではなく、</a:t>
            </a:r>
            <a:r>
              <a:rPr kumimoji="1" lang="en-US" altLang="ja-JP" sz="1400" dirty="0" smtClean="0"/>
              <a:t/>
            </a:r>
            <a:br>
              <a:rPr kumimoji="1" lang="en-US" altLang="ja-JP" sz="1400" dirty="0" smtClean="0"/>
            </a:br>
            <a:r>
              <a:rPr kumimoji="1" lang="ja-JP" altLang="en-US" sz="1400" dirty="0" smtClean="0"/>
              <a:t>　 人間の認識の営みや枠組みに合致しないかぎり認識は生じえない</a:t>
            </a:r>
            <a:r>
              <a:rPr kumimoji="1" lang="en-US" altLang="ja-JP" sz="1400" dirty="0" smtClean="0"/>
              <a:t/>
            </a:r>
            <a:br>
              <a:rPr kumimoji="1" lang="en-US" altLang="ja-JP" sz="1400" dirty="0" smtClean="0"/>
            </a:br>
            <a:r>
              <a:rPr kumimoji="1" lang="ja-JP" altLang="en-US" sz="1400" dirty="0" smtClean="0"/>
              <a:t>→経験から得られる認識と言えども、実は経験のみで成立しているというわけではない</a:t>
            </a:r>
            <a:endParaRPr kumimoji="1" lang="en-US" altLang="ja-JP" sz="1400" dirty="0" smtClean="0"/>
          </a:p>
          <a:p>
            <a:pPr lvl="2"/>
            <a:endParaRPr kumimoji="1" lang="en-US" altLang="ja-JP" sz="1400" dirty="0" smtClean="0"/>
          </a:p>
          <a:p>
            <a:r>
              <a:rPr kumimoji="1" lang="ja-JP" altLang="en-US" sz="2200" dirty="0" smtClean="0"/>
              <a:t>認識能力</a:t>
            </a:r>
            <a:endParaRPr kumimoji="1" lang="en-US" altLang="ja-JP" sz="2200" dirty="0" smtClean="0"/>
          </a:p>
          <a:p>
            <a:pPr lvl="1"/>
            <a:r>
              <a:rPr kumimoji="1" lang="ja-JP" altLang="en-US" sz="1800" dirty="0" smtClean="0"/>
              <a:t>感性</a:t>
            </a:r>
            <a:endParaRPr kumimoji="1" lang="en-US" altLang="ja-JP" sz="1800" dirty="0" smtClean="0"/>
          </a:p>
          <a:p>
            <a:pPr lvl="1"/>
            <a:r>
              <a:rPr kumimoji="1" lang="ja-JP" altLang="en-US" sz="1800" dirty="0" smtClean="0"/>
              <a:t>悟性</a:t>
            </a:r>
            <a:endParaRPr kumimoji="1" lang="en-US" altLang="ja-JP" sz="1800" dirty="0" smtClean="0"/>
          </a:p>
          <a:p>
            <a:pPr lvl="1"/>
            <a:r>
              <a:rPr kumimoji="1" lang="ja-JP" altLang="en-US" sz="1800" dirty="0" smtClean="0"/>
              <a:t>理性</a:t>
            </a:r>
            <a:endParaRPr kumimoji="1" lang="en-US" altLang="ja-JP" sz="1800" dirty="0" smtClean="0"/>
          </a:p>
        </p:txBody>
      </p:sp>
      <p:pic>
        <p:nvPicPr>
          <p:cNvPr id="1026" name="Picture 2"/>
          <p:cNvPicPr>
            <a:picLocks noChangeAspect="1" noChangeArrowheads="1"/>
          </p:cNvPicPr>
          <p:nvPr/>
        </p:nvPicPr>
        <p:blipFill>
          <a:blip r:embed="rId2"/>
          <a:srcRect t="1587"/>
          <a:stretch>
            <a:fillRect/>
          </a:stretch>
        </p:blipFill>
        <p:spPr bwMode="auto">
          <a:xfrm>
            <a:off x="6248400" y="4083352"/>
            <a:ext cx="2819400" cy="277464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429000" y="4114800"/>
            <a:ext cx="2819400" cy="1974273"/>
          </a:xfrm>
          <a:prstGeom prst="rect">
            <a:avLst/>
          </a:prstGeom>
          <a:noFill/>
          <a:ln w="9525">
            <a:noFill/>
            <a:miter lim="800000"/>
            <a:headEnd/>
            <a:tailEnd/>
          </a:ln>
          <a:effectLst/>
        </p:spPr>
      </p:pic>
      <p:sp>
        <p:nvSpPr>
          <p:cNvPr id="5" name="正方形/長方形 4"/>
          <p:cNvSpPr/>
          <p:nvPr/>
        </p:nvSpPr>
        <p:spPr>
          <a:xfrm>
            <a:off x="1112520" y="1158240"/>
            <a:ext cx="90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871880" y="1498996"/>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557680" y="1498996"/>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950720" y="1825008"/>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636520" y="1825008"/>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840480" y="21336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025340" y="2345048"/>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513120" y="21336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196840" y="234984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130040" y="25632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941620" y="256320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5631180" y="277656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732520" y="6339840"/>
            <a:ext cx="126000" cy="14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90560" y="4221480"/>
            <a:ext cx="108000" cy="108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7132320" y="4564380"/>
            <a:ext cx="108000" cy="108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858000" y="6073140"/>
            <a:ext cx="126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8001000" y="5911800"/>
            <a:ext cx="162000" cy="108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6540120" y="4275480"/>
            <a:ext cx="162000" cy="108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930140" y="546984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5334720" y="546984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087060" y="4539728"/>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5958840" y="431646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5265420" y="441198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5135880" y="441960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4236720" y="4312920"/>
            <a:ext cx="108000" cy="12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303020" y="3718560"/>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1303020" y="4043580"/>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303020" y="4371240"/>
            <a:ext cx="216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4893120" y="5307060"/>
            <a:ext cx="144000" cy="14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5311140" y="5311920"/>
            <a:ext cx="144000" cy="14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018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dirty="0"/>
          </a:p>
        </p:txBody>
      </p:sp>
      <p:sp>
        <p:nvSpPr>
          <p:cNvPr id="3" name="Content Placeholder 2"/>
          <p:cNvSpPr>
            <a:spLocks noGrp="1"/>
          </p:cNvSpPr>
          <p:nvPr>
            <p:ph idx="1"/>
          </p:nvPr>
        </p:nvSpPr>
        <p:spPr>
          <a:xfrm>
            <a:off x="457200" y="1600201"/>
            <a:ext cx="6781800" cy="3048000"/>
          </a:xfrm>
        </p:spPr>
        <p:txBody>
          <a:bodyPr>
            <a:normAutofit/>
          </a:bodyPr>
          <a:lstStyle/>
          <a:p>
            <a:r>
              <a:rPr kumimoji="1" lang="ja-JP" altLang="en-US" sz="1800" dirty="0" smtClean="0">
                <a:solidFill>
                  <a:srgbClr val="FF0000"/>
                </a:solidFill>
              </a:rPr>
              <a:t>ア・プリオリ </a:t>
            </a:r>
            <a:r>
              <a:rPr kumimoji="1" lang="en-US" altLang="ja-JP" sz="1800" dirty="0" smtClean="0">
                <a:solidFill>
                  <a:srgbClr val="FF0000"/>
                </a:solidFill>
              </a:rPr>
              <a:t>(a priori) </a:t>
            </a:r>
            <a:r>
              <a:rPr kumimoji="1" lang="ja-JP" altLang="en-US" sz="1800" dirty="0" smtClean="0">
                <a:solidFill>
                  <a:srgbClr val="FF0000"/>
                </a:solidFill>
              </a:rPr>
              <a:t>← こっちに重点を置く</a:t>
            </a:r>
            <a:endParaRPr kumimoji="1" lang="en-US" altLang="ja-JP" sz="1800" dirty="0" smtClean="0">
              <a:solidFill>
                <a:srgbClr val="FF0000"/>
              </a:solidFill>
            </a:endParaRPr>
          </a:p>
          <a:p>
            <a:pPr lvl="1"/>
            <a:r>
              <a:rPr kumimoji="1" lang="ja-JP" altLang="en-US" sz="1600" dirty="0" smtClean="0"/>
              <a:t>経験に先立って、本来、もともと</a:t>
            </a:r>
            <a:endParaRPr kumimoji="1" lang="en-US" altLang="ja-JP" sz="1600" dirty="0" smtClean="0"/>
          </a:p>
          <a:p>
            <a:pPr lvl="1"/>
            <a:r>
              <a:rPr kumimoji="1" lang="ja-JP" altLang="en-US" sz="1600" dirty="0" smtClean="0"/>
              <a:t>認識が経験に先立つ認識</a:t>
            </a:r>
            <a:endParaRPr kumimoji="1" lang="en-US" altLang="ja-JP" sz="1600" dirty="0" smtClean="0"/>
          </a:p>
          <a:p>
            <a:pPr lvl="1"/>
            <a:r>
              <a:rPr kumimoji="1" lang="ja-JP" altLang="en-US" sz="1600" dirty="0" smtClean="0"/>
              <a:t>必然性と普遍性を持つ</a:t>
            </a:r>
            <a:endParaRPr kumimoji="1" lang="en-US" altLang="ja-JP" sz="1600" dirty="0" smtClean="0"/>
          </a:p>
          <a:p>
            <a:pPr lvl="1"/>
            <a:r>
              <a:rPr kumimoji="1" lang="ja-JP" altLang="en-US" sz="1600" dirty="0" smtClean="0"/>
              <a:t>形而上学と自然科学を確実な学問として成り立たせるために必要</a:t>
            </a:r>
            <a:endParaRPr kumimoji="1" lang="en-US" altLang="ja-JP" sz="1600" dirty="0" smtClean="0"/>
          </a:p>
          <a:p>
            <a:r>
              <a:rPr kumimoji="1" lang="ja-JP" altLang="en-US" sz="1800" dirty="0" smtClean="0"/>
              <a:t>ア・ポステリオリ </a:t>
            </a:r>
            <a:r>
              <a:rPr kumimoji="1" lang="en-US" altLang="ja-JP" sz="1800" dirty="0" smtClean="0"/>
              <a:t>(a posteriori)</a:t>
            </a:r>
          </a:p>
          <a:p>
            <a:pPr lvl="1"/>
            <a:r>
              <a:rPr kumimoji="1" lang="ja-JP" altLang="en-US" sz="1600" dirty="0" smtClean="0"/>
              <a:t>経験に基づいて</a:t>
            </a:r>
            <a:endParaRPr kumimoji="1" lang="en-US" altLang="ja-JP" sz="1600" dirty="0" smtClean="0"/>
          </a:p>
          <a:p>
            <a:pPr lvl="1"/>
            <a:r>
              <a:rPr kumimoji="1" lang="ja-JP" altLang="en-US" sz="1600" dirty="0" smtClean="0"/>
              <a:t>経験的認識</a:t>
            </a:r>
            <a:endParaRPr kumimoji="1" lang="en-US" altLang="ja-JP" sz="1600" dirty="0" smtClean="0"/>
          </a:p>
          <a:p>
            <a:pPr lvl="1"/>
            <a:r>
              <a:rPr kumimoji="1" lang="ja-JP" altLang="en-US" sz="1600" dirty="0" smtClean="0"/>
              <a:t>ある状態である事象が起こることを何度繰り返しても、</a:t>
            </a:r>
            <a:r>
              <a:rPr kumimoji="1" lang="en-US" altLang="ja-JP" sz="1600" dirty="0" smtClean="0"/>
              <a:t/>
            </a:r>
            <a:br>
              <a:rPr kumimoji="1" lang="en-US" altLang="ja-JP" sz="1600" dirty="0" smtClean="0"/>
            </a:br>
            <a:r>
              <a:rPr kumimoji="1" lang="ja-JP" altLang="en-US" sz="1600" dirty="0" smtClean="0"/>
              <a:t>次もまた同じことが起きるとは言い切れない</a:t>
            </a:r>
            <a:endParaRPr kumimoji="1" lang="en-US" altLang="ja-JP" sz="1600" dirty="0" smtClean="0"/>
          </a:p>
        </p:txBody>
      </p:sp>
      <p:sp>
        <p:nvSpPr>
          <p:cNvPr id="4" name="正方形/長方形 3"/>
          <p:cNvSpPr/>
          <p:nvPr/>
        </p:nvSpPr>
        <p:spPr>
          <a:xfrm>
            <a:off x="1219200" y="1676400"/>
            <a:ext cx="324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226820" y="3175059"/>
            <a:ext cx="756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29840" y="2263140"/>
            <a:ext cx="18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6440" y="2577057"/>
            <a:ext cx="18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083140" y="2577057"/>
            <a:ext cx="18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052660" y="4306956"/>
            <a:ext cx="18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dirty="0"/>
          </a:p>
        </p:txBody>
      </p:sp>
      <p:sp>
        <p:nvSpPr>
          <p:cNvPr id="3" name="Content Placeholder 2"/>
          <p:cNvSpPr>
            <a:spLocks noGrp="1"/>
          </p:cNvSpPr>
          <p:nvPr>
            <p:ph idx="1"/>
          </p:nvPr>
        </p:nvSpPr>
        <p:spPr>
          <a:xfrm>
            <a:off x="457200" y="1600201"/>
            <a:ext cx="6553200" cy="3048000"/>
          </a:xfrm>
        </p:spPr>
        <p:txBody>
          <a:bodyPr>
            <a:normAutofit/>
          </a:bodyPr>
          <a:lstStyle/>
          <a:p>
            <a:r>
              <a:rPr kumimoji="1" lang="ja-JP" altLang="en-US" sz="1800" dirty="0" smtClean="0">
                <a:solidFill>
                  <a:srgbClr val="FF0000"/>
                </a:solidFill>
              </a:rPr>
              <a:t>ア・プリオリ </a:t>
            </a:r>
            <a:r>
              <a:rPr kumimoji="1" lang="en-US" altLang="ja-JP" sz="1800" dirty="0" smtClean="0">
                <a:solidFill>
                  <a:srgbClr val="FF0000"/>
                </a:solidFill>
              </a:rPr>
              <a:t>(a priori) </a:t>
            </a:r>
            <a:r>
              <a:rPr kumimoji="1" lang="ja-JP" altLang="en-US" sz="1800" dirty="0" smtClean="0">
                <a:solidFill>
                  <a:srgbClr val="FF0000"/>
                </a:solidFill>
              </a:rPr>
              <a:t>← こっちに重点を置く</a:t>
            </a:r>
            <a:endParaRPr kumimoji="1" lang="en-US" altLang="ja-JP" sz="1800" dirty="0" smtClean="0">
              <a:solidFill>
                <a:srgbClr val="FF0000"/>
              </a:solidFill>
            </a:endParaRPr>
          </a:p>
          <a:p>
            <a:pPr lvl="1"/>
            <a:r>
              <a:rPr kumimoji="1" lang="ja-JP" altLang="en-US" sz="1600" dirty="0" smtClean="0"/>
              <a:t>経験に先立って、本来、もともと</a:t>
            </a:r>
            <a:endParaRPr kumimoji="1" lang="en-US" altLang="ja-JP" sz="1600" dirty="0" smtClean="0"/>
          </a:p>
          <a:p>
            <a:pPr lvl="1"/>
            <a:r>
              <a:rPr kumimoji="1" lang="ja-JP" altLang="en-US" sz="1600" dirty="0" smtClean="0"/>
              <a:t>認識が経験に先立つ認識</a:t>
            </a:r>
            <a:endParaRPr kumimoji="1" lang="en-US" altLang="ja-JP" sz="1600" dirty="0" smtClean="0"/>
          </a:p>
          <a:p>
            <a:pPr lvl="1"/>
            <a:r>
              <a:rPr kumimoji="1" lang="ja-JP" altLang="en-US" sz="1600" dirty="0" smtClean="0"/>
              <a:t>必然性と普遍性を持つ</a:t>
            </a:r>
            <a:endParaRPr kumimoji="1" lang="en-US" altLang="ja-JP" sz="1600" dirty="0" smtClean="0"/>
          </a:p>
          <a:p>
            <a:pPr lvl="1"/>
            <a:r>
              <a:rPr kumimoji="1" lang="ja-JP" altLang="en-US" sz="1600" dirty="0" smtClean="0"/>
              <a:t>形而上学と自然科学を確実な学問として成り立たせるために必要</a:t>
            </a:r>
            <a:endParaRPr kumimoji="1" lang="en-US" altLang="ja-JP" sz="1600" dirty="0" smtClean="0"/>
          </a:p>
          <a:p>
            <a:r>
              <a:rPr kumimoji="1" lang="ja-JP" altLang="en-US" sz="1800" dirty="0" smtClean="0"/>
              <a:t>ア・ポステリオリ </a:t>
            </a:r>
            <a:r>
              <a:rPr kumimoji="1" lang="en-US" altLang="ja-JP" sz="1800" dirty="0" smtClean="0"/>
              <a:t>(a posteriori)</a:t>
            </a:r>
          </a:p>
          <a:p>
            <a:pPr lvl="1"/>
            <a:r>
              <a:rPr kumimoji="1" lang="ja-JP" altLang="en-US" sz="1600" dirty="0" smtClean="0"/>
              <a:t>経験に基づいて</a:t>
            </a:r>
            <a:endParaRPr kumimoji="1" lang="en-US" altLang="ja-JP" sz="1600" dirty="0" smtClean="0"/>
          </a:p>
          <a:p>
            <a:pPr lvl="1"/>
            <a:r>
              <a:rPr kumimoji="1" lang="ja-JP" altLang="en-US" sz="1600" dirty="0" smtClean="0"/>
              <a:t>経験的認識</a:t>
            </a:r>
            <a:endParaRPr kumimoji="1" lang="en-US" altLang="ja-JP" sz="1600" dirty="0" smtClean="0"/>
          </a:p>
          <a:p>
            <a:pPr lvl="1"/>
            <a:r>
              <a:rPr kumimoji="1" lang="ja-JP" altLang="en-US" sz="1600" dirty="0" smtClean="0"/>
              <a:t>ある状態である事象が起こることを何度繰り返しても、</a:t>
            </a:r>
            <a:r>
              <a:rPr kumimoji="1" lang="en-US" altLang="ja-JP" sz="1600" dirty="0" smtClean="0"/>
              <a:t/>
            </a:r>
            <a:br>
              <a:rPr kumimoji="1" lang="en-US" altLang="ja-JP" sz="1600" dirty="0" smtClean="0"/>
            </a:br>
            <a:r>
              <a:rPr kumimoji="1" lang="ja-JP" altLang="en-US" sz="1600" dirty="0" smtClean="0"/>
              <a:t>次もまた同じことが起きるとは言い切れない</a:t>
            </a:r>
            <a:endParaRPr kumimoji="1" lang="en-US" altLang="ja-JP" sz="1600" dirty="0" smtClean="0"/>
          </a:p>
        </p:txBody>
      </p:sp>
      <p:sp>
        <p:nvSpPr>
          <p:cNvPr id="4" name="正方形/長方形 3"/>
          <p:cNvSpPr/>
          <p:nvPr/>
        </p:nvSpPr>
        <p:spPr>
          <a:xfrm>
            <a:off x="1211580" y="1665861"/>
            <a:ext cx="360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202340" y="3164520"/>
            <a:ext cx="792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29840" y="2278380"/>
            <a:ext cx="18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306440" y="2577057"/>
            <a:ext cx="18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083140" y="2577057"/>
            <a:ext cx="18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052660" y="4306956"/>
            <a:ext cx="18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304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3200400"/>
          </a:xfrm>
        </p:spPr>
        <p:txBody>
          <a:bodyPr>
            <a:normAutofit/>
          </a:bodyPr>
          <a:lstStyle/>
          <a:p>
            <a:r>
              <a:rPr kumimoji="1" lang="ja-JP" altLang="en-US" sz="2000" dirty="0" smtClean="0"/>
              <a:t>判断</a:t>
            </a:r>
            <a:endParaRPr kumimoji="1" lang="en-US" altLang="ja-JP" sz="2000" dirty="0" smtClean="0"/>
          </a:p>
          <a:p>
            <a:pPr lvl="1"/>
            <a:r>
              <a:rPr kumimoji="1" lang="ja-JP" altLang="en-US" sz="1600" dirty="0" smtClean="0"/>
              <a:t>分析判断：述語の概念が主語の中に含まれている　  →例：「ボールは丸い」</a:t>
            </a:r>
            <a:endParaRPr kumimoji="1" lang="en-US" altLang="ja-JP" sz="1600" dirty="0" smtClean="0"/>
          </a:p>
          <a:p>
            <a:pPr lvl="2"/>
            <a:r>
              <a:rPr kumimoji="1" lang="ja-JP" altLang="en-US" sz="1200" dirty="0" smtClean="0"/>
              <a:t>経験が必要ない。つまり、ア・プリオリな判断。</a:t>
            </a:r>
            <a:endParaRPr kumimoji="1" lang="en-US" altLang="ja-JP" sz="1200" dirty="0" smtClean="0"/>
          </a:p>
          <a:p>
            <a:pPr lvl="2"/>
            <a:r>
              <a:rPr kumimoji="1" lang="ja-JP" altLang="en-US" sz="1200" dirty="0" smtClean="0"/>
              <a:t>ただの分明判断。何も新しい情報は得られないので、学問的に意義のある認識とは言えない。</a:t>
            </a:r>
            <a:endParaRPr kumimoji="1" lang="en-US" altLang="ja-JP" sz="1200" dirty="0" smtClean="0"/>
          </a:p>
          <a:p>
            <a:pPr lvl="1"/>
            <a:r>
              <a:rPr kumimoji="1" lang="ja-JP" altLang="en-US" sz="1600" dirty="0" smtClean="0"/>
              <a:t>総合判断：述語の概念が主語の中に含まれていない→例：「ボールは輝いている」</a:t>
            </a:r>
            <a:endParaRPr kumimoji="1" lang="en-US" altLang="ja-JP" sz="1600" dirty="0" smtClean="0"/>
          </a:p>
          <a:p>
            <a:pPr lvl="2"/>
            <a:r>
              <a:rPr kumimoji="1" lang="ja-JP" altLang="en-US" sz="1200" dirty="0" smtClean="0"/>
              <a:t>主語概念には含まれない新しい概念が付与される。カントはここに着目。</a:t>
            </a:r>
            <a:endParaRPr kumimoji="1" lang="en-US" altLang="ja-JP" sz="1200" dirty="0" smtClean="0"/>
          </a:p>
          <a:p>
            <a:pPr lvl="2"/>
            <a:r>
              <a:rPr kumimoji="1" lang="ja-JP" altLang="en-US" sz="1200" dirty="0" smtClean="0"/>
              <a:t>新しい概念は経験から取り入れる。</a:t>
            </a:r>
            <a:endParaRPr kumimoji="1" lang="en-US" altLang="ja-JP" sz="1200" dirty="0" smtClean="0"/>
          </a:p>
          <a:p>
            <a:pPr lvl="2"/>
            <a:r>
              <a:rPr kumimoji="1" lang="ja-JP" altLang="en-US" sz="1200" dirty="0" smtClean="0"/>
              <a:t>経験を重ねることで私達の知識を拡張・増大させる「拡張判断」である。</a:t>
            </a:r>
            <a:endParaRPr kumimoji="1" lang="en-US" altLang="ja-JP" sz="1200" dirty="0" smtClean="0"/>
          </a:p>
          <a:p>
            <a:endParaRPr kumimoji="1" lang="en-US" altLang="ja-JP" sz="2000" dirty="0" smtClean="0"/>
          </a:p>
          <a:p>
            <a:r>
              <a:rPr kumimoji="1" lang="ja-JP" altLang="en-US" sz="2000" dirty="0" smtClean="0"/>
              <a:t>ア・プリオリな総合判断</a:t>
            </a:r>
            <a:endParaRPr kumimoji="1" lang="en-US" altLang="ja-JP" sz="2000" dirty="0" smtClean="0"/>
          </a:p>
          <a:p>
            <a:pPr lvl="1"/>
            <a:r>
              <a:rPr kumimoji="1" lang="ja-JP" altLang="en-US" sz="1600" dirty="0" smtClean="0"/>
              <a:t>学問的に意義のある総合判断＋必然性と普遍性を持ったア・プリオリ</a:t>
            </a:r>
            <a:endParaRPr kumimoji="1" lang="en-US" altLang="ja-JP" sz="1600" dirty="0" smtClean="0"/>
          </a:p>
        </p:txBody>
      </p:sp>
      <p:sp>
        <p:nvSpPr>
          <p:cNvPr id="4" name="正方形/長方形 3"/>
          <p:cNvSpPr/>
          <p:nvPr/>
        </p:nvSpPr>
        <p:spPr>
          <a:xfrm>
            <a:off x="1287780" y="2006280"/>
            <a:ext cx="216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287780" y="2743200"/>
            <a:ext cx="216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421674" y="2006280"/>
            <a:ext cx="36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409314" y="2743200"/>
            <a:ext cx="360000" cy="216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257300" y="4084320"/>
            <a:ext cx="396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86100" y="4417920"/>
            <a:ext cx="216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316720" y="4084320"/>
            <a:ext cx="252000" cy="252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0511" y="4417920"/>
            <a:ext cx="216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862511" y="4417920"/>
            <a:ext cx="216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485571" y="4417920"/>
            <a:ext cx="324000" cy="234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85675" y="2501580"/>
            <a:ext cx="288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318727" y="3007680"/>
            <a:ext cx="270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561100" y="3227982"/>
            <a:ext cx="144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996232" y="3451860"/>
            <a:ext cx="162000" cy="18000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312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a:xfrm>
            <a:off x="457200" y="1600201"/>
            <a:ext cx="8229600" cy="3200400"/>
          </a:xfrm>
        </p:spPr>
        <p:txBody>
          <a:bodyPr>
            <a:normAutofit/>
          </a:bodyPr>
          <a:lstStyle/>
          <a:p>
            <a:r>
              <a:rPr kumimoji="1" lang="ja-JP" altLang="en-US" sz="2000" dirty="0" smtClean="0"/>
              <a:t>判断</a:t>
            </a:r>
            <a:endParaRPr kumimoji="1" lang="en-US" altLang="ja-JP" sz="2000" dirty="0" smtClean="0"/>
          </a:p>
          <a:p>
            <a:pPr lvl="1"/>
            <a:r>
              <a:rPr kumimoji="1" lang="ja-JP" altLang="en-US" sz="1600" dirty="0" smtClean="0"/>
              <a:t>分析判断：述語の概念が主語の中に含まれている　  →例：「ボールは丸い」</a:t>
            </a:r>
            <a:endParaRPr kumimoji="1" lang="en-US" altLang="ja-JP" sz="1600" dirty="0" smtClean="0"/>
          </a:p>
          <a:p>
            <a:pPr lvl="2"/>
            <a:r>
              <a:rPr kumimoji="1" lang="ja-JP" altLang="en-US" sz="1200" dirty="0" smtClean="0"/>
              <a:t>経験が必要ない。つまり、ア・プリオリな判断。</a:t>
            </a:r>
            <a:endParaRPr kumimoji="1" lang="en-US" altLang="ja-JP" sz="1200" dirty="0" smtClean="0"/>
          </a:p>
          <a:p>
            <a:pPr lvl="2"/>
            <a:r>
              <a:rPr kumimoji="1" lang="ja-JP" altLang="en-US" sz="1200" dirty="0" smtClean="0"/>
              <a:t>ただの分明判断。何も新しい情報は得られないので、学問的に意義のある認識とは言えない。</a:t>
            </a:r>
            <a:endParaRPr kumimoji="1" lang="en-US" altLang="ja-JP" sz="1200" dirty="0" smtClean="0"/>
          </a:p>
          <a:p>
            <a:pPr lvl="1"/>
            <a:r>
              <a:rPr kumimoji="1" lang="ja-JP" altLang="en-US" sz="1600" dirty="0" smtClean="0"/>
              <a:t>総合判断：述語の概念が主語の中に含まれていない→例：「ボールは輝いている」</a:t>
            </a:r>
            <a:endParaRPr kumimoji="1" lang="en-US" altLang="ja-JP" sz="1600" dirty="0" smtClean="0"/>
          </a:p>
          <a:p>
            <a:pPr lvl="2"/>
            <a:r>
              <a:rPr kumimoji="1" lang="ja-JP" altLang="en-US" sz="1200" dirty="0" smtClean="0"/>
              <a:t>主語概念には含まれない新しい概念が付与される。カントはここに着目。</a:t>
            </a:r>
            <a:endParaRPr kumimoji="1" lang="en-US" altLang="ja-JP" sz="1200" dirty="0" smtClean="0"/>
          </a:p>
          <a:p>
            <a:pPr lvl="2"/>
            <a:r>
              <a:rPr kumimoji="1" lang="ja-JP" altLang="en-US" sz="1200" dirty="0" smtClean="0"/>
              <a:t>新しい概念は経験から取り入れる。</a:t>
            </a:r>
            <a:endParaRPr kumimoji="1" lang="en-US" altLang="ja-JP" sz="1200" dirty="0" smtClean="0"/>
          </a:p>
          <a:p>
            <a:pPr lvl="2"/>
            <a:r>
              <a:rPr kumimoji="1" lang="ja-JP" altLang="en-US" sz="1200" dirty="0" smtClean="0"/>
              <a:t>経験を重ねることで私達の知識を拡張・増大させる「拡張判断」である。</a:t>
            </a:r>
            <a:endParaRPr kumimoji="1" lang="en-US" altLang="ja-JP" sz="1200" dirty="0" smtClean="0"/>
          </a:p>
          <a:p>
            <a:endParaRPr kumimoji="1" lang="en-US" altLang="ja-JP" sz="2000" dirty="0" smtClean="0"/>
          </a:p>
          <a:p>
            <a:r>
              <a:rPr kumimoji="1" lang="ja-JP" altLang="en-US" sz="2000" dirty="0" smtClean="0"/>
              <a:t>ア・プリオリな総合判断</a:t>
            </a:r>
            <a:endParaRPr kumimoji="1" lang="en-US" altLang="ja-JP" sz="2000" dirty="0" smtClean="0"/>
          </a:p>
          <a:p>
            <a:pPr lvl="1"/>
            <a:r>
              <a:rPr kumimoji="1" lang="ja-JP" altLang="en-US" sz="1600" dirty="0" smtClean="0"/>
              <a:t>学問的に意義のある総合判断＋必然性と普遍性を持ったア・プリオリ</a:t>
            </a:r>
            <a:endParaRPr kumimoji="1" lang="en-US" altLang="ja-JP" sz="1600" dirty="0" smtClean="0"/>
          </a:p>
        </p:txBody>
      </p:sp>
      <p:sp>
        <p:nvSpPr>
          <p:cNvPr id="4" name="正方形/長方形 3"/>
          <p:cNvSpPr/>
          <p:nvPr/>
        </p:nvSpPr>
        <p:spPr>
          <a:xfrm>
            <a:off x="1287780" y="2006280"/>
            <a:ext cx="216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287780" y="2743200"/>
            <a:ext cx="216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421674" y="2006280"/>
            <a:ext cx="36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409314" y="2743200"/>
            <a:ext cx="360000" cy="216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257300" y="4084320"/>
            <a:ext cx="396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86100" y="4417920"/>
            <a:ext cx="216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316720" y="4084320"/>
            <a:ext cx="252000" cy="252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100511" y="4417920"/>
            <a:ext cx="216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862511" y="4417920"/>
            <a:ext cx="216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485571" y="4417920"/>
            <a:ext cx="324000" cy="234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85675" y="2501580"/>
            <a:ext cx="288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318727" y="3007680"/>
            <a:ext cx="270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561100" y="3227982"/>
            <a:ext cx="144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996232" y="3451860"/>
            <a:ext cx="162000" cy="180000"/>
          </a:xfrm>
          <a:prstGeom prst="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99455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959</Words>
  <Application>Microsoft Office PowerPoint</Application>
  <PresentationFormat>画面に合わせる (4:3)</PresentationFormat>
  <Paragraphs>166</Paragraphs>
  <Slides>27</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27</vt:i4>
      </vt:variant>
    </vt:vector>
  </HeadingPairs>
  <TitlesOfParts>
    <vt:vector size="31" baseType="lpstr">
      <vt:lpstr>ＭＳ Ｐゴシック</vt:lpstr>
      <vt:lpstr>Arial</vt:lpstr>
      <vt:lpstr>Calibri</vt:lpstr>
      <vt:lpstr>Office Theme</vt:lpstr>
      <vt:lpstr>カント</vt:lpstr>
      <vt:lpstr>純粋理性批判</vt:lpstr>
      <vt:lpstr>純粋理性批判</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実践理性批判</vt:lpstr>
      <vt:lpstr>実践理性批判</vt:lpstr>
      <vt:lpstr>PowerPoint プレゼンテーション</vt:lpstr>
      <vt:lpstr>PowerPoint プレゼンテーション</vt:lpstr>
      <vt:lpstr>判断力批判</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カント</dc:title>
  <dc:creator>森田賢</dc:creator>
  <cp:lastModifiedBy>morita</cp:lastModifiedBy>
  <cp:revision>504</cp:revision>
  <dcterms:created xsi:type="dcterms:W3CDTF">2006-08-16T00:00:00Z</dcterms:created>
  <dcterms:modified xsi:type="dcterms:W3CDTF">2016-06-14T13:03:16Z</dcterms:modified>
</cp:coreProperties>
</file>